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8" r:id="rId15"/>
    <p:sldId id="269" r:id="rId16"/>
    <p:sldId id="270" r:id="rId17"/>
    <p:sldId id="271" r:id="rId18"/>
    <p:sldId id="279" r:id="rId19"/>
    <p:sldId id="280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hR9UTmlSimvtieyrgzMV7PGZvK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793943-EBC9-4E0B-90BA-31742F538FC9}">
  <a:tblStyle styleId="{67793943-EBC9-4E0B-90BA-31742F538FC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DD87222-143D-4AC8-B78A-0046DEE6D49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4" name="Google Shape;19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0" name="Google Shape;24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8" name="Google Shape;24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0704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8" name="Google Shape;24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6857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2" name="Google Shape;26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4" name="Google Shape;27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1" name="Google Shape;25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5" name="Google Shape;26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a do Álbum">
  <p:cSld name="Capa do Álbum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/>
          <p:nvPr/>
        </p:nvSpPr>
        <p:spPr>
          <a:xfrm>
            <a:off x="9550400" y="136525"/>
            <a:ext cx="3048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4"/>
          <p:cNvSpPr/>
          <p:nvPr/>
        </p:nvSpPr>
        <p:spPr>
          <a:xfrm>
            <a:off x="9956800" y="133350"/>
            <a:ext cx="1930400" cy="525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4"/>
          <p:cNvSpPr txBox="1">
            <a:spLocks noGrp="1"/>
          </p:cNvSpPr>
          <p:nvPr>
            <p:ph type="body" idx="1"/>
          </p:nvPr>
        </p:nvSpPr>
        <p:spPr>
          <a:xfrm>
            <a:off x="304800" y="5467350"/>
            <a:ext cx="11563928" cy="1238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>
            <a:spLocks noGrp="1"/>
          </p:cNvSpPr>
          <p:nvPr>
            <p:ph type="pic" idx="2"/>
          </p:nvPr>
        </p:nvSpPr>
        <p:spPr>
          <a:xfrm>
            <a:off x="304800" y="152400"/>
            <a:ext cx="9144000" cy="52395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" name="Google Shape;20;p24"/>
          <p:cNvSpPr txBox="1">
            <a:spLocks noGrp="1"/>
          </p:cNvSpPr>
          <p:nvPr>
            <p:ph type="body" idx="3"/>
          </p:nvPr>
        </p:nvSpPr>
        <p:spPr>
          <a:xfrm rot="-5400000">
            <a:off x="8026400" y="2082800"/>
            <a:ext cx="5181600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ftr" idx="11"/>
          </p:nvPr>
        </p:nvSpPr>
        <p:spPr>
          <a:xfrm rot="-5400000">
            <a:off x="10217151" y="3638022"/>
            <a:ext cx="2933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isagem com Legenda">
  <p:cSld name="Paisagem com Legenda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5"/>
          <p:cNvSpPr>
            <a:spLocks noGrp="1"/>
          </p:cNvSpPr>
          <p:nvPr>
            <p:ph type="pic" idx="2"/>
          </p:nvPr>
        </p:nvSpPr>
        <p:spPr>
          <a:xfrm>
            <a:off x="711200" y="218390"/>
            <a:ext cx="9956800" cy="560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" name="Google Shape;26;p25"/>
          <p:cNvSpPr txBox="1">
            <a:spLocks noGrp="1"/>
          </p:cNvSpPr>
          <p:nvPr>
            <p:ph type="body" idx="1"/>
          </p:nvPr>
        </p:nvSpPr>
        <p:spPr>
          <a:xfrm>
            <a:off x="711200" y="5943600"/>
            <a:ext cx="9956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i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trato com Legenda">
  <p:cSld name="Retrato com Legenda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6"/>
          <p:cNvSpPr>
            <a:spLocks noGrp="1"/>
          </p:cNvSpPr>
          <p:nvPr>
            <p:ph type="pic" idx="2"/>
          </p:nvPr>
        </p:nvSpPr>
        <p:spPr>
          <a:xfrm>
            <a:off x="406400" y="228600"/>
            <a:ext cx="6339840" cy="6324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" name="Google Shape;32;p26"/>
          <p:cNvSpPr txBox="1">
            <a:spLocks noGrp="1"/>
          </p:cNvSpPr>
          <p:nvPr>
            <p:ph type="body" idx="1"/>
          </p:nvPr>
        </p:nvSpPr>
        <p:spPr>
          <a:xfrm>
            <a:off x="6807200" y="228600"/>
            <a:ext cx="426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i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ESTAGIO.TO.UFPB@GMAIL.CO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 txBox="1">
            <a:spLocks noGrp="1"/>
          </p:cNvSpPr>
          <p:nvPr>
            <p:ph type="body" idx="1"/>
          </p:nvPr>
        </p:nvSpPr>
        <p:spPr>
          <a:xfrm>
            <a:off x="320676" y="5404624"/>
            <a:ext cx="8672513" cy="990600"/>
          </a:xfrm>
          <a:prstGeom prst="rect">
            <a:avLst/>
          </a:prstGeom>
          <a:solidFill>
            <a:srgbClr val="7B7B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</a:pPr>
            <a:r>
              <a:rPr lang="pt-BR" sz="3000" b="1" dirty="0">
                <a:solidFill>
                  <a:schemeClr val="dk2"/>
                </a:solidFill>
              </a:rPr>
              <a:t>GUIA PARA ORIENTAÇÃO DE PREENCHIMENTO DE DOCUMENTOS NO SIGAA E ORIENTAÇÕES GERAIS</a:t>
            </a:r>
            <a:endParaRPr dirty="0"/>
          </a:p>
        </p:txBody>
      </p:sp>
      <p:pic>
        <p:nvPicPr>
          <p:cNvPr id="111" name="Google Shape;111;p1" descr="Resultado de imagem para terapia ocupacion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864" y="269727"/>
            <a:ext cx="3529012" cy="352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"/>
          <p:cNvSpPr txBox="1">
            <a:spLocks noGrp="1"/>
          </p:cNvSpPr>
          <p:nvPr>
            <p:ph type="body" idx="3"/>
          </p:nvPr>
        </p:nvSpPr>
        <p:spPr>
          <a:xfrm>
            <a:off x="3983233" y="3544455"/>
            <a:ext cx="5181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pt-BR" sz="2400" b="1">
                <a:solidFill>
                  <a:schemeClr val="dk2"/>
                </a:solidFill>
              </a:rPr>
              <a:t>COORDENAÇÃO DE ESTÁGIO DO CURSO DE TERAPIA OCUPACIONAL DA UFPB</a:t>
            </a:r>
            <a:endParaRPr/>
          </a:p>
        </p:txBody>
      </p:sp>
      <p:pic>
        <p:nvPicPr>
          <p:cNvPr id="113" name="Google Shape;11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3189" y="0"/>
            <a:ext cx="1279525" cy="1944687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"/>
          <p:cNvSpPr txBox="1"/>
          <p:nvPr/>
        </p:nvSpPr>
        <p:spPr>
          <a:xfrm>
            <a:off x="8630972" y="5736577"/>
            <a:ext cx="30965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Novembro</a:t>
            </a:r>
            <a:r>
              <a:rPr lang="pt-BR"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/ 2023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"/>
          <p:cNvSpPr/>
          <p:nvPr/>
        </p:nvSpPr>
        <p:spPr>
          <a:xfrm>
            <a:off x="1524000" y="0"/>
            <a:ext cx="8604250" cy="6858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0"/>
          <p:cNvSpPr txBox="1"/>
          <p:nvPr/>
        </p:nvSpPr>
        <p:spPr>
          <a:xfrm>
            <a:off x="1992313" y="188913"/>
            <a:ext cx="7848600" cy="47625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PASSO 2 :  CADASTRO NO SIGAA – DADOS DO ESTÁGIO</a:t>
            </a:r>
            <a:endParaRPr/>
          </a:p>
        </p:txBody>
      </p:sp>
      <p:pic>
        <p:nvPicPr>
          <p:cNvPr id="199" name="Google Shape;19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7351" y="1196976"/>
            <a:ext cx="8399463" cy="4176713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200" name="Google Shape;200;p10"/>
          <p:cNvSpPr/>
          <p:nvPr/>
        </p:nvSpPr>
        <p:spPr>
          <a:xfrm>
            <a:off x="4583114" y="3500439"/>
            <a:ext cx="2447925" cy="16827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vvvv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0"/>
          <p:cNvSpPr txBox="1"/>
          <p:nvPr/>
        </p:nvSpPr>
        <p:spPr>
          <a:xfrm>
            <a:off x="4367213" y="4292601"/>
            <a:ext cx="1079500" cy="231775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OBRIGATÓRIO</a:t>
            </a:r>
            <a:endParaRPr/>
          </a:p>
        </p:txBody>
      </p:sp>
      <p:sp>
        <p:nvSpPr>
          <p:cNvPr id="202" name="Google Shape;202;p10"/>
          <p:cNvSpPr txBox="1"/>
          <p:nvPr/>
        </p:nvSpPr>
        <p:spPr>
          <a:xfrm>
            <a:off x="4367213" y="4581526"/>
            <a:ext cx="392112" cy="231775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24h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0"/>
          <p:cNvSpPr txBox="1"/>
          <p:nvPr/>
        </p:nvSpPr>
        <p:spPr>
          <a:xfrm>
            <a:off x="4367214" y="4926014"/>
            <a:ext cx="820737" cy="231775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0,00</a:t>
            </a:r>
            <a:endParaRPr/>
          </a:p>
        </p:txBody>
      </p:sp>
      <p:sp>
        <p:nvSpPr>
          <p:cNvPr id="204" name="Google Shape;204;p10"/>
          <p:cNvSpPr txBox="1"/>
          <p:nvPr/>
        </p:nvSpPr>
        <p:spPr>
          <a:xfrm>
            <a:off x="4367214" y="5157788"/>
            <a:ext cx="1603375" cy="2159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 ABAIXO</a:t>
            </a:r>
            <a:endParaRPr/>
          </a:p>
        </p:txBody>
      </p:sp>
      <p:sp>
        <p:nvSpPr>
          <p:cNvPr id="205" name="Google Shape;205;p10"/>
          <p:cNvSpPr/>
          <p:nvPr/>
        </p:nvSpPr>
        <p:spPr>
          <a:xfrm>
            <a:off x="7680326" y="4652963"/>
            <a:ext cx="142875" cy="169862"/>
          </a:xfrm>
          <a:prstGeom prst="ellipse">
            <a:avLst/>
          </a:prstGeom>
          <a:solidFill>
            <a:schemeClr val="accent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0"/>
          <p:cNvSpPr txBox="1"/>
          <p:nvPr/>
        </p:nvSpPr>
        <p:spPr>
          <a:xfrm>
            <a:off x="7608889" y="4941889"/>
            <a:ext cx="517525" cy="230187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0,00</a:t>
            </a:r>
            <a:endParaRPr/>
          </a:p>
        </p:txBody>
      </p:sp>
      <p:graphicFrame>
        <p:nvGraphicFramePr>
          <p:cNvPr id="207" name="Google Shape;207;p10"/>
          <p:cNvGraphicFramePr/>
          <p:nvPr/>
        </p:nvGraphicFramePr>
        <p:xfrm>
          <a:off x="1113667" y="5548314"/>
          <a:ext cx="9713825" cy="1463460"/>
        </p:xfrm>
        <a:graphic>
          <a:graphicData uri="http://schemas.openxmlformats.org/drawingml/2006/table">
            <a:tbl>
              <a:tblPr firstRow="1" bandRow="1">
                <a:noFill/>
                <a:tableStyleId>{8DD87222-143D-4AC8-B78A-0046DEE6D49E}</a:tableStyleId>
              </a:tblPr>
              <a:tblGrid>
                <a:gridCol w="409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Calibri"/>
                        <a:buNone/>
                      </a:pPr>
                      <a:r>
                        <a:rPr lang="pt-BR" sz="1200" b="1">
                          <a:solidFill>
                            <a:schemeClr val="dk2"/>
                          </a:solidFill>
                        </a:rPr>
                        <a:t>PROFESSORA ORIENTADORA DO ESTÁGIO P7 – ESTÁGIO 1</a:t>
                      </a:r>
                      <a:endParaRPr sz="1200" b="1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1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825" marB="458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Profa. Marília Meyer Bregalda</a:t>
                      </a:r>
                      <a:endParaRPr sz="18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825" marB="458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Calibri"/>
                        <a:buNone/>
                      </a:pPr>
                      <a:r>
                        <a:rPr lang="pt-BR" sz="1200" b="1">
                          <a:solidFill>
                            <a:schemeClr val="dk2"/>
                          </a:solidFill>
                        </a:rPr>
                        <a:t>PROFESSORA ORIENTADORA DO ESTÁGIO P8 – ESTÁGIO 2</a:t>
                      </a:r>
                      <a:endParaRPr sz="1200" b="1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1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825" marB="458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libri"/>
                        <a:buNone/>
                      </a:pPr>
                      <a:r>
                        <a:rPr lang="pt-BR" sz="1800" b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Profa. Andreza Polia e Gustavo Monzeli</a:t>
                      </a:r>
                      <a:endParaRPr sz="18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825" marB="458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8" name="Google Shape;208;p10"/>
          <p:cNvSpPr/>
          <p:nvPr/>
        </p:nvSpPr>
        <p:spPr>
          <a:xfrm>
            <a:off x="4584701" y="2852739"/>
            <a:ext cx="2447925" cy="16827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vvvv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0"/>
          <p:cNvSpPr/>
          <p:nvPr/>
        </p:nvSpPr>
        <p:spPr>
          <a:xfrm>
            <a:off x="4583114" y="3716339"/>
            <a:ext cx="2447925" cy="16827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vvvv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0"/>
          <p:cNvSpPr txBox="1"/>
          <p:nvPr/>
        </p:nvSpPr>
        <p:spPr>
          <a:xfrm>
            <a:off x="4583114" y="3716339"/>
            <a:ext cx="1627187" cy="231775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TERAPIA OCUPACIONAL</a:t>
            </a:r>
            <a:endParaRPr/>
          </a:p>
        </p:txBody>
      </p:sp>
      <p:sp>
        <p:nvSpPr>
          <p:cNvPr id="211" name="Google Shape;211;p10"/>
          <p:cNvSpPr txBox="1"/>
          <p:nvPr/>
        </p:nvSpPr>
        <p:spPr>
          <a:xfrm>
            <a:off x="8136734" y="2470786"/>
            <a:ext cx="3503610" cy="1477328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COMPONENTE CURRICULAR DE ESTÁGIO: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ESTAGIO SUPERVISIONADO 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ESTAGIO SUPERVISIONADO II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"/>
          <p:cNvSpPr/>
          <p:nvPr/>
        </p:nvSpPr>
        <p:spPr>
          <a:xfrm>
            <a:off x="1524000" y="0"/>
            <a:ext cx="8604250" cy="6858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1"/>
          <p:cNvSpPr txBox="1"/>
          <p:nvPr/>
        </p:nvSpPr>
        <p:spPr>
          <a:xfrm>
            <a:off x="2135188" y="260350"/>
            <a:ext cx="7632700" cy="47783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DADOS DO SUPERVISOR DE ESTÁGIO</a:t>
            </a:r>
            <a:endParaRPr/>
          </a:p>
        </p:txBody>
      </p:sp>
      <p:pic>
        <p:nvPicPr>
          <p:cNvPr id="219" name="Google Shape;21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9701" y="809787"/>
            <a:ext cx="7748187" cy="447023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1"/>
          <p:cNvSpPr/>
          <p:nvPr/>
        </p:nvSpPr>
        <p:spPr>
          <a:xfrm>
            <a:off x="3767139" y="3500438"/>
            <a:ext cx="4657725" cy="37465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NÃO PRECISA PREENCHER HORÁRIOS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1"/>
          <p:cNvSpPr/>
          <p:nvPr/>
        </p:nvSpPr>
        <p:spPr>
          <a:xfrm>
            <a:off x="4655841" y="5281649"/>
            <a:ext cx="3336925" cy="307777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Vigência: </a:t>
            </a:r>
            <a:r>
              <a:rPr lang="pt-BR" b="1">
                <a:solidFill>
                  <a:schemeClr val="dk1"/>
                </a:solidFill>
              </a:rPr>
              <a:t>11/12</a:t>
            </a:r>
            <a:r>
              <a:rPr lang="pt-B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/2023 A 10/</a:t>
            </a:r>
            <a:r>
              <a:rPr lang="pt-BR" b="1">
                <a:solidFill>
                  <a:schemeClr val="dk1"/>
                </a:solidFill>
              </a:rPr>
              <a:t>05</a:t>
            </a:r>
            <a:r>
              <a:rPr lang="pt-B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/2024</a:t>
            </a:r>
            <a:endParaRPr/>
          </a:p>
        </p:txBody>
      </p:sp>
      <p:sp>
        <p:nvSpPr>
          <p:cNvPr id="222" name="Google Shape;222;p11"/>
          <p:cNvSpPr txBox="1"/>
          <p:nvPr/>
        </p:nvSpPr>
        <p:spPr>
          <a:xfrm>
            <a:off x="1558925" y="5661025"/>
            <a:ext cx="8642350" cy="10795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pt-BR"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Alguns supervisores (preceptores) já estão cadastrados. </a:t>
            </a:r>
            <a:endParaRPr/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pt-BR"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Colocando o CPF o sistema preencherá automaticamente todos os dados. </a:t>
            </a:r>
            <a:endParaRPr/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pt-BR"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Para os PRECEPTORES que não estiverem cadastrados, fazer o cadastro utilizando os dados de cada preceptor (verificar com eles).</a:t>
            </a:r>
            <a:endParaRPr sz="32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1"/>
          <p:cNvSpPr/>
          <p:nvPr/>
        </p:nvSpPr>
        <p:spPr>
          <a:xfrm rot="7211239">
            <a:off x="8833477" y="4816508"/>
            <a:ext cx="978408" cy="123805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"/>
          <p:cNvSpPr/>
          <p:nvPr/>
        </p:nvSpPr>
        <p:spPr>
          <a:xfrm>
            <a:off x="624761" y="4342167"/>
            <a:ext cx="1195597" cy="28003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2"/>
          <p:cNvSpPr txBox="1"/>
          <p:nvPr/>
        </p:nvSpPr>
        <p:spPr>
          <a:xfrm>
            <a:off x="4080092" y="748990"/>
            <a:ext cx="3048000" cy="523220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EXEMPLO</a:t>
            </a:r>
            <a:endParaRPr/>
          </a:p>
        </p:txBody>
      </p:sp>
      <p:pic>
        <p:nvPicPr>
          <p:cNvPr id="230" name="Google Shape;23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1440" y="1476807"/>
            <a:ext cx="8105775" cy="5095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2"/>
          <p:cNvSpPr/>
          <p:nvPr/>
        </p:nvSpPr>
        <p:spPr>
          <a:xfrm>
            <a:off x="1821440" y="1476807"/>
            <a:ext cx="6422015" cy="2763062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2"/>
          <p:cNvSpPr/>
          <p:nvPr/>
        </p:nvSpPr>
        <p:spPr>
          <a:xfrm>
            <a:off x="8563191" y="2299855"/>
            <a:ext cx="1814946" cy="720436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Preenchimento automático</a:t>
            </a:r>
            <a:endParaRPr/>
          </a:p>
        </p:txBody>
      </p:sp>
      <p:sp>
        <p:nvSpPr>
          <p:cNvPr id="233" name="Google Shape;233;p12"/>
          <p:cNvSpPr/>
          <p:nvPr/>
        </p:nvSpPr>
        <p:spPr>
          <a:xfrm>
            <a:off x="4281055" y="2858338"/>
            <a:ext cx="1911927" cy="16195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2"/>
          <p:cNvSpPr/>
          <p:nvPr/>
        </p:nvSpPr>
        <p:spPr>
          <a:xfrm>
            <a:off x="4184073" y="4059285"/>
            <a:ext cx="1759527" cy="16195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2"/>
          <p:cNvSpPr/>
          <p:nvPr/>
        </p:nvSpPr>
        <p:spPr>
          <a:xfrm>
            <a:off x="624761" y="5564683"/>
            <a:ext cx="1195597" cy="28003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2"/>
          <p:cNvSpPr/>
          <p:nvPr/>
        </p:nvSpPr>
        <p:spPr>
          <a:xfrm>
            <a:off x="1069188" y="5993641"/>
            <a:ext cx="1195597" cy="28003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679" y="4374537"/>
            <a:ext cx="7413680" cy="2295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"/>
          <p:cNvSpPr/>
          <p:nvPr/>
        </p:nvSpPr>
        <p:spPr>
          <a:xfrm>
            <a:off x="1524000" y="-26988"/>
            <a:ext cx="8604250" cy="685800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3"/>
          <p:cNvSpPr txBox="1">
            <a:spLocks noGrp="1"/>
          </p:cNvSpPr>
          <p:nvPr>
            <p:ph type="body" idx="1"/>
          </p:nvPr>
        </p:nvSpPr>
        <p:spPr>
          <a:xfrm>
            <a:off x="1992314" y="1773239"/>
            <a:ext cx="7704137" cy="324008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b="1"/>
              <a:t>Preencher com os seguintes pontos: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/>
          </a:p>
          <a:p>
            <a:pPr marL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/>
              <a:t>  Conhecer a dinâmica do serviço e da rede;</a:t>
            </a:r>
            <a:endParaRPr/>
          </a:p>
          <a:p>
            <a:pPr marL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/>
              <a:t>  Realizar intervenções em Terapia Ocupacional e encaminhamentos, quando necessário;</a:t>
            </a:r>
            <a:endParaRPr/>
          </a:p>
          <a:p>
            <a:pPr marL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/>
              <a:t>  Evoluir prontuários, relatórios e livro de atividades, se houver;</a:t>
            </a:r>
            <a:endParaRPr/>
          </a:p>
          <a:p>
            <a:pPr marL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/>
              <a:t>  Participar das supervisões e orientações de estágio;</a:t>
            </a:r>
            <a:endParaRPr/>
          </a:p>
          <a:p>
            <a:pPr marL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/>
              <a:t>  Observar e exercitar o raciocínio terapêutico ocupacional.</a:t>
            </a:r>
            <a:endParaRPr/>
          </a:p>
        </p:txBody>
      </p:sp>
      <p:sp>
        <p:nvSpPr>
          <p:cNvPr id="245" name="Google Shape;245;p13"/>
          <p:cNvSpPr txBox="1"/>
          <p:nvPr/>
        </p:nvSpPr>
        <p:spPr>
          <a:xfrm>
            <a:off x="1992314" y="188914"/>
            <a:ext cx="7920037" cy="47783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PLANO DE ATIVIDADE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4"/>
          <p:cNvSpPr/>
          <p:nvPr/>
        </p:nvSpPr>
        <p:spPr>
          <a:xfrm>
            <a:off x="1524000" y="0"/>
            <a:ext cx="8604250" cy="6858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4"/>
          <p:cNvSpPr txBox="1"/>
          <p:nvPr/>
        </p:nvSpPr>
        <p:spPr>
          <a:xfrm>
            <a:off x="2063750" y="333376"/>
            <a:ext cx="7920038" cy="86201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PASSO 3 – IMPRESSÃO DO TERMO DE COMPROMISSO 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5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4" descr="Resultado de imagem para hospital universitÃ¡rio lauro wanderley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4" descr="Resultado de imagem para hospital universitÃ¡rio lauro wanderley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4" descr="Resultado de imagem para hospital universitÃ¡rio lauro wanderley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4" descr="Resultado de imagem para hospital universitÃ¡rio lauro wanderley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4"/>
          <p:cNvSpPr txBox="1"/>
          <p:nvPr/>
        </p:nvSpPr>
        <p:spPr>
          <a:xfrm>
            <a:off x="1981200" y="16462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 sz="25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ctr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2200"/>
            </a:pPr>
            <a:r>
              <a:rPr lang="pt-BR" sz="4800" b="1" dirty="0">
                <a:solidFill>
                  <a:srgbClr val="FF0000"/>
                </a:solidFill>
                <a:latin typeface="Bahnschrift SemiBold" panose="020B0502040204020203" pitchFamily="34" charset="0"/>
                <a:cs typeface="Calibri"/>
                <a:sym typeface="Calibri"/>
              </a:rPr>
              <a:t>ATENÇÃO!!!</a:t>
            </a:r>
            <a:endParaRPr sz="4800" b="1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Google Shape;223;p25">
            <a:extLst>
              <a:ext uri="{FF2B5EF4-FFF2-40B4-BE49-F238E27FC236}">
                <a16:creationId xmlns:a16="http://schemas.microsoft.com/office/drawing/2014/main" id="{E34A9EB5-7799-4EF8-884A-3702DF4C7637}"/>
              </a:ext>
            </a:extLst>
          </p:cNvPr>
          <p:cNvSpPr txBox="1"/>
          <p:nvPr/>
        </p:nvSpPr>
        <p:spPr>
          <a:xfrm>
            <a:off x="1831975" y="3250419"/>
            <a:ext cx="43467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OBS.: Em alguns lugares basta imprimir uma via, pois só aceitam o TCE digitalizado via sistema interno</a:t>
            </a:r>
            <a:endParaRPr sz="27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24;p25">
            <a:extLst>
              <a:ext uri="{FF2B5EF4-FFF2-40B4-BE49-F238E27FC236}">
                <a16:creationId xmlns:a16="http://schemas.microsoft.com/office/drawing/2014/main" id="{E9451273-2B5B-E4F1-C403-EE9AB72D6DA9}"/>
              </a:ext>
            </a:extLst>
          </p:cNvPr>
          <p:cNvSpPr txBox="1"/>
          <p:nvPr/>
        </p:nvSpPr>
        <p:spPr>
          <a:xfrm>
            <a:off x="6178675" y="3593319"/>
            <a:ext cx="35118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HULW</a:t>
            </a:r>
            <a:endParaRPr sz="1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CAPS </a:t>
            </a:r>
            <a:r>
              <a:rPr lang="pt-BR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ij</a:t>
            </a:r>
            <a:endParaRPr sz="1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CAPSij</a:t>
            </a:r>
            <a:r>
              <a:rPr lang="pt-BR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CAPS Caminhar</a:t>
            </a:r>
            <a:endParaRPr sz="1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Centro de Inclusão de Cabedelo</a:t>
            </a:r>
            <a:endParaRPr sz="1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571580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4"/>
          <p:cNvSpPr/>
          <p:nvPr/>
        </p:nvSpPr>
        <p:spPr>
          <a:xfrm>
            <a:off x="1524000" y="0"/>
            <a:ext cx="8604250" cy="6858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4"/>
          <p:cNvSpPr txBox="1"/>
          <p:nvPr/>
        </p:nvSpPr>
        <p:spPr>
          <a:xfrm>
            <a:off x="2063750" y="333376"/>
            <a:ext cx="7920038" cy="86201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PASSO 3 – IMPRESSÃO DO TERMO DE COMPROMISSO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(2 CÓPIAS)</a:t>
            </a:r>
            <a:endParaRPr sz="25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4" descr="Resultado de imagem para hospital universitÃ¡rio lauro wanderley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4" descr="Resultado de imagem para hospital universitÃ¡rio lauro wanderley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4" descr="Resultado de imagem para hospital universitÃ¡rio lauro wanderley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4" descr="Resultado de imagem para hospital universitÃ¡rio lauro wanderley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4"/>
          <p:cNvSpPr txBox="1"/>
          <p:nvPr/>
        </p:nvSpPr>
        <p:spPr>
          <a:xfrm>
            <a:off x="1981200" y="16462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</a:pPr>
            <a:r>
              <a:rPr lang="pt-BR" sz="2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1ª etapa: Após o envio dos dados pelo SIGAA, o TCE será analisado e aprovado pela coordenação de estágio. </a:t>
            </a:r>
            <a:r>
              <a:rPr lang="pt-BR" sz="22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AGUARDE</a:t>
            </a:r>
            <a:r>
              <a:rPr lang="pt-BR" sz="2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2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 email automático que será enviado a você pelo SIGAA</a:t>
            </a:r>
            <a:r>
              <a:rPr lang="pt-BR" sz="2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 para seguir para a próxima etapa.  </a:t>
            </a:r>
            <a:endParaRPr/>
          </a:p>
          <a:p>
            <a:pPr marL="342900" marR="0" lvl="0" indent="-2032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</a:pPr>
            <a:r>
              <a:rPr lang="pt-BR" sz="2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2ª etapa : Após a confirmação por email, faça a impressão de DUAS CÓPIAS do TERMO DE COMPROMISSO DE ESTÁGIO - TCE (documento que é gerado no sistema) da seguinte forma: </a:t>
            </a:r>
            <a:endParaRPr/>
          </a:p>
        </p:txBody>
      </p:sp>
      <p:sp>
        <p:nvSpPr>
          <p:cNvPr id="258" name="Google Shape;258;p14"/>
          <p:cNvSpPr/>
          <p:nvPr/>
        </p:nvSpPr>
        <p:spPr>
          <a:xfrm>
            <a:off x="8256588" y="5229226"/>
            <a:ext cx="1096962" cy="79851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14" descr="j00786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7800" y="5084764"/>
            <a:ext cx="1295400" cy="131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226246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5"/>
          <p:cNvSpPr/>
          <p:nvPr/>
        </p:nvSpPr>
        <p:spPr>
          <a:xfrm>
            <a:off x="1524000" y="0"/>
            <a:ext cx="8604250" cy="6858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5"/>
          <p:cNvSpPr txBox="1"/>
          <p:nvPr/>
        </p:nvSpPr>
        <p:spPr>
          <a:xfrm>
            <a:off x="1847850" y="333376"/>
            <a:ext cx="8135938" cy="7080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APÓS RECEBER O E-MAIL  DE CONFIRMAÇÃO DA COORDENAÇÃO, ACESSE O SIGAA E NO MENU ESTÁGIO, CLIQUE EM “GERENCIAR ESTÁGIO”</a:t>
            </a:r>
            <a:endParaRPr sz="20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5" descr="Resultado de imagem para hospital universitÃ¡rio lauro wanderley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5" descr="Resultado de imagem para hospital universitÃ¡rio lauro wanderley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5" descr="Resultado de imagem para hospital universitÃ¡rio lauro wanderley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5" descr="Resultado de imagem para hospital universitÃ¡rio lauro wanderley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3138" y="1892034"/>
            <a:ext cx="8515112" cy="3514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"/>
          <p:cNvSpPr/>
          <p:nvPr/>
        </p:nvSpPr>
        <p:spPr>
          <a:xfrm>
            <a:off x="1524000" y="0"/>
            <a:ext cx="8604250" cy="6858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6"/>
          <p:cNvSpPr txBox="1"/>
          <p:nvPr/>
        </p:nvSpPr>
        <p:spPr>
          <a:xfrm>
            <a:off x="1847850" y="333375"/>
            <a:ext cx="8135938" cy="76993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 ESTÁGIO COM SITUAÇÃO “APROVADO” CLIQUE NO ÍCONE VERDE (VISUALIZAR MENU) E EM TERMOS DE COMPROMISSO</a:t>
            </a:r>
            <a:endParaRPr sz="22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6" descr="Resultado de imagem para hospital universitÃ¡rio lauro wanderley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6" descr="Resultado de imagem para hospital universitÃ¡rio lauro wanderley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6" descr="Resultado de imagem para hospital universitÃ¡rio lauro wanderley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6" descr="Resultado de imagem para hospital universitÃ¡rio lauro wanderley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514" y="1484314"/>
            <a:ext cx="7500937" cy="504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"/>
          <p:cNvSpPr/>
          <p:nvPr/>
        </p:nvSpPr>
        <p:spPr>
          <a:xfrm>
            <a:off x="1524000" y="0"/>
            <a:ext cx="8604250" cy="6858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8"/>
          <p:cNvSpPr txBox="1"/>
          <p:nvPr/>
        </p:nvSpPr>
        <p:spPr>
          <a:xfrm>
            <a:off x="2063750" y="333375"/>
            <a:ext cx="7920038" cy="47783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PASSO 4 – ASSINATURA DO TERMO DE COMPROMISSO</a:t>
            </a:r>
            <a:endParaRPr sz="25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8" descr="Resultado de imagem para hospital universitÃ¡rio lauro wanderley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8" descr="Resultado de imagem para hospital universitÃ¡rio lauro wanderley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8" descr="Resultado de imagem para hospital universitÃ¡rio lauro wanderley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8" descr="Resultado de imagem para hospital universitÃ¡rio lauro wanderley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0" name="Google Shape;260;p28"/>
          <p:cNvGraphicFramePr/>
          <p:nvPr>
            <p:extLst>
              <p:ext uri="{D42A27DB-BD31-4B8C-83A1-F6EECF244321}">
                <p14:modId xmlns:p14="http://schemas.microsoft.com/office/powerpoint/2010/main" val="1129736765"/>
              </p:ext>
            </p:extLst>
          </p:nvPr>
        </p:nvGraphicFramePr>
        <p:xfrm>
          <a:off x="1679575" y="48812"/>
          <a:ext cx="9240200" cy="649038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6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7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libri"/>
                        <a:buNone/>
                      </a:pPr>
                      <a:r>
                        <a:rPr lang="pt-BR" sz="1800" b="1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 os estágios nos locais onde o TCE será entregue digitalizado</a:t>
                      </a:r>
                      <a:endParaRPr sz="1800" b="1" dirty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libri"/>
                        <a:buNone/>
                      </a:pPr>
                      <a:r>
                        <a:rPr lang="pt-BR" sz="1800" b="1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(Slide 14):</a:t>
                      </a:r>
                      <a:endParaRPr sz="1800" b="1" dirty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libri"/>
                        <a:buChar char="-"/>
                      </a:pPr>
                      <a:r>
                        <a:rPr lang="pt-BR" sz="1800" b="0" dirty="0">
                          <a:solidFill>
                            <a:schemeClr val="dk2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TRAZER ASSINADO POR VOCÊS ATÉ DIA 24/</a:t>
                      </a:r>
                      <a:r>
                        <a:rPr lang="pt-BR" sz="1800" b="0" dirty="0">
                          <a:solidFill>
                            <a:schemeClr val="dk2"/>
                          </a:solidFill>
                          <a:highlight>
                            <a:srgbClr val="FFFF00"/>
                          </a:highlight>
                        </a:rPr>
                        <a:t>11/2023</a:t>
                      </a:r>
                      <a:r>
                        <a:rPr lang="pt-BR" sz="1800" b="0" dirty="0">
                          <a:solidFill>
                            <a:schemeClr val="dk2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–</a:t>
                      </a:r>
                      <a:r>
                        <a:rPr lang="pt-BR" sz="1800" b="0" dirty="0">
                          <a:solidFill>
                            <a:schemeClr val="dk2"/>
                          </a:solidFill>
                          <a:highlight>
                            <a:srgbClr val="FFFF00"/>
                          </a:highlight>
                        </a:rPr>
                        <a:t>SEXTA</a:t>
                      </a:r>
                      <a:r>
                        <a:rPr lang="pt-BR" sz="1800" b="0" dirty="0">
                          <a:solidFill>
                            <a:schemeClr val="dk2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-FEIRA*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libri"/>
                        <a:buNone/>
                      </a:pPr>
                      <a:r>
                        <a:rPr lang="pt-BR" sz="1800" b="0" dirty="0">
                          <a:solidFill>
                            <a:schemeClr val="dk2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PQ? </a:t>
                      </a:r>
                      <a:r>
                        <a:rPr lang="pt-BR" sz="1800" b="0" dirty="0">
                          <a:solidFill>
                            <a:schemeClr val="dk2"/>
                          </a:solidFill>
                          <a:highlight>
                            <a:srgbClr val="FFFF00"/>
                          </a:highlight>
                        </a:rPr>
                        <a:t>Estes locais</a:t>
                      </a:r>
                      <a:r>
                        <a:rPr lang="pt-BR" sz="1800" b="0" dirty="0">
                          <a:solidFill>
                            <a:schemeClr val="dk2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exigem que a Coord. de Estágio ENCAMINHE os documentos com </a:t>
                      </a:r>
                      <a:r>
                        <a:rPr lang="pt-BR" sz="1800" b="0" dirty="0">
                          <a:solidFill>
                            <a:schemeClr val="dk2"/>
                          </a:solidFill>
                          <a:highlight>
                            <a:srgbClr val="FFFF00"/>
                          </a:highlight>
                        </a:rPr>
                        <a:t>15</a:t>
                      </a:r>
                      <a:r>
                        <a:rPr lang="pt-BR" sz="1800" b="0" dirty="0">
                          <a:solidFill>
                            <a:schemeClr val="dk2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dias de antecedência do estágio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libri"/>
                        <a:buNone/>
                      </a:pPr>
                      <a:r>
                        <a:rPr lang="pt-BR" sz="1800" b="0" dirty="0">
                          <a:solidFill>
                            <a:schemeClr val="dk2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*ALTERNATIVA: ASSINAR O TCE DE FORMA ELETRÔNICA E MANDAR PARA O E-MAIL </a:t>
                      </a:r>
                      <a:r>
                        <a:rPr lang="pt-BR" sz="1800" b="0" u="sng" dirty="0">
                          <a:solidFill>
                            <a:schemeClr val="dk2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ESTAGIO.TO.UFPB@GMAIL.COM</a:t>
                      </a:r>
                      <a:r>
                        <a:rPr lang="pt-BR" sz="1800" b="0" dirty="0">
                          <a:solidFill>
                            <a:schemeClr val="dk2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– PRECISA SER DE BOA QUALIDADE E COLOCAR NO ASSUNTO: TCE_NOMECOMPLETO. SALVAR O DOCUMENTO EM PDF DESTA MESMA FORMA.</a:t>
                      </a:r>
                      <a:endParaRPr sz="1800" b="0" dirty="0">
                        <a:solidFill>
                          <a:schemeClr val="dk2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4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libri"/>
                        <a:buNone/>
                      </a:pPr>
                      <a:r>
                        <a:rPr lang="pt-BR" sz="1800" b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Como proceder: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libri"/>
                        <a:buNone/>
                      </a:pPr>
                      <a:r>
                        <a:rPr lang="pt-BR" sz="1800" dirty="0">
                          <a:solidFill>
                            <a:schemeClr val="dk2"/>
                          </a:solidFill>
                        </a:rPr>
                        <a:t>1</a:t>
                      </a:r>
                      <a:r>
                        <a:rPr lang="pt-BR" sz="1800" b="0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 Aguardar a convocação da coordenação de estágio para a retirada da sua cópia assinada, para cumprir com a próxima etapa. 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dirty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libri"/>
                        <a:buNone/>
                      </a:pPr>
                      <a:r>
                        <a:rPr lang="pt-BR" sz="1800" dirty="0">
                          <a:solidFill>
                            <a:schemeClr val="dk2"/>
                          </a:solidFill>
                        </a:rPr>
                        <a:t>2</a:t>
                      </a:r>
                      <a:r>
                        <a:rPr lang="pt-BR" sz="1800" b="0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 </a:t>
                      </a:r>
                      <a:r>
                        <a:rPr lang="pt-BR" sz="1800" b="0" dirty="0">
                          <a:solidFill>
                            <a:schemeClr val="dk2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Digitalize prontamente a cópia do TCE </a:t>
                      </a:r>
                      <a:r>
                        <a:rPr lang="pt-BR" sz="1800" b="1" u="sng" dirty="0">
                          <a:solidFill>
                            <a:schemeClr val="dk2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assinada</a:t>
                      </a:r>
                      <a:r>
                        <a:rPr lang="pt-BR" sz="1800" b="0" dirty="0">
                          <a:solidFill>
                            <a:schemeClr val="dk2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que você recebeu em um ÚNICO documento em FORMATO PDF e submeta ao SIGAA para finalização do processo, NO MOMENTO EM QUE RECEBER SUA CÓPIA DO TERMO ASSINADA POR TODAS AS PARTES. SÓ SERÁ </a:t>
                      </a:r>
                      <a:r>
                        <a:rPr lang="pt-BR" sz="1800" dirty="0">
                          <a:solidFill>
                            <a:schemeClr val="dk2"/>
                          </a:solidFill>
                          <a:highlight>
                            <a:srgbClr val="FFFF00"/>
                          </a:highlight>
                        </a:rPr>
                        <a:t>ENCAMINHADO</a:t>
                      </a:r>
                      <a:r>
                        <a:rPr lang="pt-BR" sz="1800" b="0" dirty="0">
                          <a:solidFill>
                            <a:schemeClr val="dk2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AO ESTÁGIO APÓS ESTE TRÂMITE.</a:t>
                      </a:r>
                      <a:endParaRPr sz="1800" b="1" dirty="0">
                        <a:solidFill>
                          <a:schemeClr val="dk2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Calibri"/>
                        <a:buNone/>
                      </a:pPr>
                      <a:r>
                        <a:rPr lang="pt-BR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Sugestão - façam contato com os preceptores e antes do </a:t>
                      </a:r>
                      <a:r>
                        <a:rPr lang="pt-BR" sz="1800" b="1" dirty="0">
                          <a:solidFill>
                            <a:srgbClr val="FF0000"/>
                          </a:solidFill>
                        </a:rPr>
                        <a:t>início das atividades</a:t>
                      </a:r>
                      <a:r>
                        <a:rPr lang="pt-BR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já os procurem para conhecerem os serviços.</a:t>
                      </a:r>
                      <a:endParaRPr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61" name="Google Shape;261;p28" descr="Resultado de imagem para assinando contrato DESENH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74825" y="3573464"/>
            <a:ext cx="1441450" cy="1608137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8"/>
          <p:cNvSpPr txBox="1"/>
          <p:nvPr/>
        </p:nvSpPr>
        <p:spPr>
          <a:xfrm flipH="1">
            <a:off x="1774825" y="5292864"/>
            <a:ext cx="1512888" cy="3683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IMPORTANTE</a:t>
            </a:r>
            <a:endParaRPr sz="18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9"/>
          <p:cNvSpPr/>
          <p:nvPr/>
        </p:nvSpPr>
        <p:spPr>
          <a:xfrm>
            <a:off x="1524000" y="0"/>
            <a:ext cx="8604250" cy="6858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9"/>
          <p:cNvSpPr txBox="1"/>
          <p:nvPr/>
        </p:nvSpPr>
        <p:spPr>
          <a:xfrm>
            <a:off x="2063750" y="333375"/>
            <a:ext cx="7920038" cy="47783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PASSO 4 – ASSINATURA DO TERMO DE COMPROMISSO</a:t>
            </a:r>
            <a:endParaRPr sz="25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9" descr="Resultado de imagem para hospital universitÃ¡rio lauro wanderley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9" descr="Resultado de imagem para hospital universitÃ¡rio lauro wanderley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9" descr="Resultado de imagem para hospital universitÃ¡rio lauro wanderley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9" descr="Resultado de imagem para hospital universitÃ¡rio lauro wanderley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74" name="Google Shape;274;p29"/>
          <p:cNvGraphicFramePr/>
          <p:nvPr/>
        </p:nvGraphicFramePr>
        <p:xfrm>
          <a:off x="1598480" y="1164092"/>
          <a:ext cx="8497200" cy="541714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79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5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PARA OS ESTÁGIOS NOS DEMAIS LOCAIS: 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D5DB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8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libri"/>
                        <a:buNone/>
                      </a:pPr>
                      <a:r>
                        <a:rPr lang="pt-BR" sz="1800" b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Como proceder: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libri"/>
                        <a:buNone/>
                      </a:pPr>
                      <a:r>
                        <a:rPr lang="pt-BR" sz="1800" b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1) Levar as </a:t>
                      </a:r>
                      <a:r>
                        <a:rPr lang="pt-BR" sz="1800" b="1">
                          <a:solidFill>
                            <a:schemeClr val="dk2"/>
                          </a:solidFill>
                        </a:rPr>
                        <a:t>DUAS</a:t>
                      </a:r>
                      <a:r>
                        <a:rPr lang="pt-BR" sz="1800" b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cópias do TCE para recolher assinatura da coordenação de estágio, na sala da coordenação de curso, </a:t>
                      </a:r>
                      <a:r>
                        <a:rPr lang="pt-BR" sz="1800" b="0">
                          <a:solidFill>
                            <a:schemeClr val="dk2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DIA </a:t>
                      </a:r>
                      <a:r>
                        <a:rPr lang="pt-BR" sz="1800" b="1">
                          <a:solidFill>
                            <a:schemeClr val="dk2"/>
                          </a:solidFill>
                          <a:highlight>
                            <a:srgbClr val="FFFF00"/>
                          </a:highlight>
                        </a:rPr>
                        <a:t>05/12/2023 no</a:t>
                      </a:r>
                      <a:r>
                        <a:rPr lang="pt-BR" sz="1800" b="1">
                          <a:solidFill>
                            <a:schemeClr val="dk2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turno da MANHÃ.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libri"/>
                        <a:buNone/>
                      </a:pPr>
                      <a:r>
                        <a:rPr lang="pt-BR" sz="1800" b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2) Com o TCE assinado por você e pela coordenação de estágio, se dirija aos seus locais de estágio para recolher a assinatura da unidade concedente (conforme ANEXO 1- SLIDE 15). Deixe no local de estágio uma cópia do TCE assinado e guarde uma cópia com você, para cumprir a próxima etapa.</a:t>
                      </a:r>
                      <a:endParaRPr sz="18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libri"/>
                        <a:buNone/>
                      </a:pPr>
                      <a:r>
                        <a:rPr lang="pt-BR" sz="1800" b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3) A segunda cópia do TCE </a:t>
                      </a:r>
                      <a:r>
                        <a:rPr lang="pt-BR" sz="1800" b="1" u="sng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assinada</a:t>
                      </a:r>
                      <a:r>
                        <a:rPr lang="pt-BR" sz="1800" b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pt-BR" sz="1800" b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 ser digitalizada prontamente (em um ÚNICO documento em FORMATO PDF) e submetida ao SIGAA para finalização do processo, IMPRETERIVELMENTE até o dia </a:t>
                      </a:r>
                      <a:r>
                        <a:rPr lang="pt-BR" sz="1800" b="0">
                          <a:solidFill>
                            <a:schemeClr val="dk2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pt-BR" sz="1800">
                          <a:solidFill>
                            <a:schemeClr val="dk2"/>
                          </a:solidFill>
                          <a:highlight>
                            <a:srgbClr val="FFFF00"/>
                          </a:highlight>
                        </a:rPr>
                        <a:t>1</a:t>
                      </a:r>
                      <a:r>
                        <a:rPr lang="pt-BR" sz="1800" b="0">
                          <a:solidFill>
                            <a:schemeClr val="dk2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r>
                        <a:rPr lang="pt-BR" sz="1800">
                          <a:solidFill>
                            <a:schemeClr val="dk2"/>
                          </a:solidFill>
                          <a:highlight>
                            <a:srgbClr val="FFFF00"/>
                          </a:highlight>
                        </a:rPr>
                        <a:t>12</a:t>
                      </a:r>
                      <a:r>
                        <a:rPr lang="pt-BR" sz="1800" b="0">
                          <a:solidFill>
                            <a:schemeClr val="dk2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/202</a:t>
                      </a:r>
                      <a:r>
                        <a:rPr lang="pt-BR" sz="1800">
                          <a:solidFill>
                            <a:schemeClr val="dk2"/>
                          </a:solidFill>
                          <a:highlight>
                            <a:srgbClr val="FFFF00"/>
                          </a:highlight>
                        </a:rPr>
                        <a:t>3</a:t>
                      </a:r>
                      <a:r>
                        <a:rPr lang="pt-BR" sz="1800" b="0">
                          <a:solidFill>
                            <a:schemeClr val="dk2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O estágio só poderá ser inic</a:t>
                      </a:r>
                      <a:r>
                        <a:rPr lang="pt-BR" sz="1800">
                          <a:solidFill>
                            <a:schemeClr val="dk2"/>
                          </a:solidFill>
                          <a:highlight>
                            <a:srgbClr val="FFFF00"/>
                          </a:highlight>
                        </a:rPr>
                        <a:t>iado após seu status ficar </a:t>
                      </a:r>
                      <a:r>
                        <a:rPr lang="pt-BR" sz="1800" b="1">
                          <a:solidFill>
                            <a:schemeClr val="dk2"/>
                          </a:solidFill>
                          <a:highlight>
                            <a:srgbClr val="FFFF00"/>
                          </a:highlight>
                        </a:rPr>
                        <a:t>ATIVO</a:t>
                      </a:r>
                      <a:r>
                        <a:rPr lang="pt-BR" sz="1800">
                          <a:solidFill>
                            <a:schemeClr val="dk2"/>
                          </a:solidFill>
                          <a:highlight>
                            <a:srgbClr val="FFFF00"/>
                          </a:highlight>
                        </a:rPr>
                        <a:t>.</a:t>
                      </a:r>
                      <a:r>
                        <a:rPr lang="pt-BR" sz="1800" b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5" name="Google Shape;275;p29" descr="Resultado de imagem para assinando contrato DESENH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9288" y="2781300"/>
            <a:ext cx="1439862" cy="1608138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9"/>
          <p:cNvSpPr txBox="1"/>
          <p:nvPr/>
        </p:nvSpPr>
        <p:spPr>
          <a:xfrm flipH="1">
            <a:off x="1847851" y="5373688"/>
            <a:ext cx="1584325" cy="3683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IMPORTANTE</a:t>
            </a:r>
            <a:endParaRPr sz="18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>
            <a:spLocks noGrp="1"/>
          </p:cNvSpPr>
          <p:nvPr>
            <p:ph type="body" idx="1"/>
          </p:nvPr>
        </p:nvSpPr>
        <p:spPr>
          <a:xfrm>
            <a:off x="304800" y="5467350"/>
            <a:ext cx="11563928" cy="1238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pt-BR"/>
              <a:t>E confie no seu potencial!</a:t>
            </a:r>
            <a:endParaRPr/>
          </a:p>
        </p:txBody>
      </p:sp>
      <p:sp>
        <p:nvSpPr>
          <p:cNvPr id="120" name="Google Shape;120;p2"/>
          <p:cNvSpPr/>
          <p:nvPr/>
        </p:nvSpPr>
        <p:spPr>
          <a:xfrm>
            <a:off x="1819260" y="404244"/>
            <a:ext cx="683552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Sejam bem vindos(as!)</a:t>
            </a:r>
            <a:endParaRPr/>
          </a:p>
        </p:txBody>
      </p:sp>
      <p:sp>
        <p:nvSpPr>
          <p:cNvPr id="121" name="Google Shape;121;p2"/>
          <p:cNvSpPr txBox="1"/>
          <p:nvPr/>
        </p:nvSpPr>
        <p:spPr>
          <a:xfrm>
            <a:off x="1129146" y="1676400"/>
            <a:ext cx="470361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Ansiedade, medo, insegurança e dúvidas fazem parte do processo!</a:t>
            </a:r>
            <a:endParaRPr/>
          </a:p>
          <a:p>
            <a:pPr marL="285750" marR="0" lvl="0" indent="-1333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1" y="1327574"/>
            <a:ext cx="2845764" cy="281493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"/>
          <p:cNvSpPr txBox="1"/>
          <p:nvPr/>
        </p:nvSpPr>
        <p:spPr>
          <a:xfrm>
            <a:off x="955311" y="3017877"/>
            <a:ext cx="5051287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Procurem se informar com os colegas, preceptores e supervisores. A coordenação de estágio – principalmente neste início – está bastante sobrecarregada.</a:t>
            </a:r>
            <a:endParaRPr/>
          </a:p>
          <a:p>
            <a:pPr marL="285750" marR="0" lvl="0" indent="-1333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9"/>
          <p:cNvSpPr/>
          <p:nvPr/>
        </p:nvSpPr>
        <p:spPr>
          <a:xfrm>
            <a:off x="2438400" y="1818337"/>
            <a:ext cx="6844146" cy="3048000"/>
          </a:xfrm>
          <a:prstGeom prst="roundRect">
            <a:avLst>
              <a:gd name="adj" fmla="val 16667"/>
            </a:avLst>
          </a:prstGeom>
          <a:solidFill>
            <a:srgbClr val="BBD6E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9"/>
          <p:cNvSpPr txBox="1"/>
          <p:nvPr/>
        </p:nvSpPr>
        <p:spPr>
          <a:xfrm>
            <a:off x="2812473" y="289336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Sugestão - façam contato com os preceptores com antecedência, já os procurem para conhecerem os serviços.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0"/>
          <p:cNvSpPr txBox="1">
            <a:spLocks noGrp="1"/>
          </p:cNvSpPr>
          <p:nvPr>
            <p:ph type="body" idx="1"/>
          </p:nvPr>
        </p:nvSpPr>
        <p:spPr>
          <a:xfrm>
            <a:off x="4904509" y="413174"/>
            <a:ext cx="6968837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</a:pPr>
            <a:r>
              <a:rPr lang="pt-BR" sz="2200" b="1">
                <a:latin typeface="Arial"/>
                <a:ea typeface="Arial"/>
                <a:cs typeface="Arial"/>
                <a:sym typeface="Arial"/>
              </a:rPr>
              <a:t>A avaliação é periódica (preceptor(a) e supervisora);</a:t>
            </a: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</a:pPr>
            <a:r>
              <a:rPr lang="pt-BR" sz="2200" b="1">
                <a:latin typeface="Arial"/>
                <a:ea typeface="Arial"/>
                <a:cs typeface="Arial"/>
                <a:sym typeface="Arial"/>
              </a:rPr>
              <a:t>Pontualidade e assiduidade são fundamentais;</a:t>
            </a: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</a:pPr>
            <a:r>
              <a:rPr lang="pt-BR" sz="2200" b="1">
                <a:latin typeface="Arial"/>
                <a:ea typeface="Arial"/>
                <a:cs typeface="Arial"/>
                <a:sym typeface="Arial"/>
              </a:rPr>
              <a:t>Postura profissional e ética nos locais de estágio e supervisão;</a:t>
            </a: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</a:pPr>
            <a:r>
              <a:rPr lang="pt-BR" sz="2200" b="1">
                <a:latin typeface="Arial"/>
                <a:ea typeface="Arial"/>
                <a:cs typeface="Arial"/>
                <a:sym typeface="Arial"/>
              </a:rPr>
              <a:t>A supervisão é o momento para partilha e exige confiança entre vocês. Sigilo é crucial! Evite constrangimentos e situações antiéticas.</a:t>
            </a: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</a:pPr>
            <a:r>
              <a:rPr lang="pt-BR" sz="2200" b="1">
                <a:latin typeface="Arial"/>
                <a:ea typeface="Arial"/>
                <a:cs typeface="Arial"/>
                <a:sym typeface="Arial"/>
              </a:rPr>
              <a:t> Todo tipo de estágio (curricular ou não) só acontece em locais conveniados pela UFPB, pois uma das exigências é ter um docente supervisor, dentre outras burocracias e legalidades do Coffito;</a:t>
            </a: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</a:pPr>
            <a:r>
              <a:rPr lang="pt-BR" sz="2200" b="1">
                <a:latin typeface="Arial"/>
                <a:ea typeface="Arial"/>
                <a:cs typeface="Arial"/>
                <a:sym typeface="Arial"/>
              </a:rPr>
              <a:t>Carga horária extra ou banco de horas deve ser combinado diretamente com o(a) preceptor com anuência da supervisora, desde que não ultrapasse 6h diárias e 30h semanais.</a:t>
            </a:r>
            <a:endParaRPr/>
          </a:p>
          <a:p>
            <a:pPr marL="342900" lvl="0" indent="-203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 b="1">
              <a:latin typeface="Arial"/>
              <a:ea typeface="Arial"/>
              <a:cs typeface="Arial"/>
              <a:sym typeface="Arial"/>
            </a:endParaRPr>
          </a:p>
          <a:p>
            <a:pPr marL="342900" lvl="0" indent="-203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 b="1">
              <a:latin typeface="Arial"/>
              <a:ea typeface="Arial"/>
              <a:cs typeface="Arial"/>
              <a:sym typeface="Arial"/>
            </a:endParaRPr>
          </a:p>
          <a:p>
            <a:pPr marL="342900" lvl="0" indent="-203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 b="1">
              <a:latin typeface="Arial"/>
              <a:ea typeface="Arial"/>
              <a:cs typeface="Arial"/>
              <a:sym typeface="Arial"/>
            </a:endParaRPr>
          </a:p>
          <a:p>
            <a:pPr marL="342900" lvl="0" indent="-203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20"/>
          <p:cNvSpPr/>
          <p:nvPr/>
        </p:nvSpPr>
        <p:spPr>
          <a:xfrm>
            <a:off x="1274034" y="2133600"/>
            <a:ext cx="379732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Orientações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gerais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1"/>
          <p:cNvSpPr/>
          <p:nvPr/>
        </p:nvSpPr>
        <p:spPr>
          <a:xfrm>
            <a:off x="2438400" y="1818337"/>
            <a:ext cx="6844146" cy="3048000"/>
          </a:xfrm>
          <a:prstGeom prst="roundRect">
            <a:avLst>
              <a:gd name="adj" fmla="val 16667"/>
            </a:avLst>
          </a:prstGeom>
          <a:solidFill>
            <a:srgbClr val="BBD6E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Vocês devem preencher </a:t>
            </a:r>
            <a:r>
              <a:rPr lang="pt-BR" sz="2400" b="0" i="1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apenas o relatório final </a:t>
            </a: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ficará disponível por uma semana a partir da conclusão do estágio!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Porém não deixem pra última hora, orientamos que comecem a construção dele um mês antes de finalizar as atividades.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2"/>
          <p:cNvSpPr>
            <a:spLocks noGrp="1"/>
          </p:cNvSpPr>
          <p:nvPr>
            <p:ph type="pic" idx="2"/>
          </p:nvPr>
        </p:nvSpPr>
        <p:spPr>
          <a:xfrm>
            <a:off x="406400" y="228600"/>
            <a:ext cx="6339840" cy="6324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22"/>
          <p:cNvSpPr txBox="1">
            <a:spLocks noGrp="1"/>
          </p:cNvSpPr>
          <p:nvPr>
            <p:ph type="body" idx="1"/>
          </p:nvPr>
        </p:nvSpPr>
        <p:spPr>
          <a:xfrm>
            <a:off x="6807200" y="228600"/>
            <a:ext cx="426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/>
          </a:p>
        </p:txBody>
      </p:sp>
      <p:pic>
        <p:nvPicPr>
          <p:cNvPr id="335" name="Google Shape;33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4280" y="1572057"/>
            <a:ext cx="7831138" cy="4222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/>
          <p:nvPr/>
        </p:nvSpPr>
        <p:spPr>
          <a:xfrm>
            <a:off x="1524000" y="0"/>
            <a:ext cx="8604250" cy="6858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1937544" y="4630122"/>
            <a:ext cx="7777163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Coordenação de Estágio</a:t>
            </a:r>
            <a:r>
              <a:rPr lang="pt-BR" sz="18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: Profa. Dra. Maria Natália Santos Calheiros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Vice-coordenação de Estágio</a:t>
            </a:r>
            <a:r>
              <a:rPr lang="pt-BR" sz="18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: Prof. Dr. Gustavo Arthur Monzeli</a:t>
            </a:r>
            <a:endParaRPr sz="18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E-mail:  estagio.to.ufpb@gmail.com</a:t>
            </a:r>
            <a:endParaRPr/>
          </a:p>
        </p:txBody>
      </p:sp>
      <p:pic>
        <p:nvPicPr>
          <p:cNvPr id="130" name="Google Shape;13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43926" y="188914"/>
            <a:ext cx="1279525" cy="1944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3" descr="Resultado de imagem para terapia ocupaciona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16725" y="476250"/>
            <a:ext cx="1512888" cy="151288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 txBox="1"/>
          <p:nvPr/>
        </p:nvSpPr>
        <p:spPr>
          <a:xfrm>
            <a:off x="1919288" y="3068638"/>
            <a:ext cx="7489080" cy="108044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6080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 Preenchimento e encaminhamento da documentação para as práticas de Estágio Supervisionado I e II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"/>
          <p:cNvSpPr/>
          <p:nvPr/>
        </p:nvSpPr>
        <p:spPr>
          <a:xfrm>
            <a:off x="1524000" y="0"/>
            <a:ext cx="8604250" cy="6858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2063751" y="2565400"/>
            <a:ext cx="7920038" cy="144655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oto Sans Symbols"/>
              <a:buNone/>
            </a:pPr>
            <a:r>
              <a:rPr lang="pt-BR" sz="2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Este GUIA tem por objetivo orientar os estagiários quanto ao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oto Sans Symbols"/>
              <a:buNone/>
            </a:pPr>
            <a:r>
              <a:rPr lang="pt-BR" sz="2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preenchimento e  impressão </a:t>
            </a:r>
            <a:r>
              <a:rPr lang="pt-BR" sz="22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do TERMO DE COMPROMISSO DE ESTÁGIO (TCE)</a:t>
            </a:r>
            <a:r>
              <a:rPr lang="pt-BR" sz="2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e assinatura das instituições envolvidas, para admissão e efetivação do Estágio Supervisionado  1 e 2.</a:t>
            </a:r>
            <a:endParaRPr sz="22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 txBox="1">
            <a:spLocks noGrp="1"/>
          </p:cNvSpPr>
          <p:nvPr>
            <p:ph type="body" idx="1"/>
          </p:nvPr>
        </p:nvSpPr>
        <p:spPr>
          <a:xfrm>
            <a:off x="2495550" y="404813"/>
            <a:ext cx="7467600" cy="762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pt-BR" sz="3000" b="1"/>
              <a:t>OBJETIVO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/>
          </a:p>
        </p:txBody>
      </p:sp>
      <p:sp>
        <p:nvSpPr>
          <p:cNvPr id="140" name="Google Shape;140;p4"/>
          <p:cNvSpPr/>
          <p:nvPr/>
        </p:nvSpPr>
        <p:spPr>
          <a:xfrm>
            <a:off x="8616950" y="1484314"/>
            <a:ext cx="1079500" cy="8651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/>
          <p:nvPr/>
        </p:nvSpPr>
        <p:spPr>
          <a:xfrm>
            <a:off x="1524000" y="0"/>
            <a:ext cx="8604250" cy="6858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2208213" y="333375"/>
            <a:ext cx="7632700" cy="63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 txBox="1">
            <a:spLocks noGrp="1"/>
          </p:cNvSpPr>
          <p:nvPr>
            <p:ph type="body" idx="1"/>
          </p:nvPr>
        </p:nvSpPr>
        <p:spPr>
          <a:xfrm>
            <a:off x="2228850" y="333375"/>
            <a:ext cx="7467600" cy="762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rPr lang="pt-BR" sz="2500" b="1"/>
              <a:t>PASSO1 :  CADASTRO DAS INFORMAÇÕES NO SIGAA – CONVÊNIO DE ESTÁGIO</a:t>
            </a:r>
            <a:endParaRPr/>
          </a:p>
        </p:txBody>
      </p:sp>
      <p:sp>
        <p:nvSpPr>
          <p:cNvPr id="148" name="Google Shape;148;p5"/>
          <p:cNvSpPr txBox="1"/>
          <p:nvPr/>
        </p:nvSpPr>
        <p:spPr>
          <a:xfrm>
            <a:off x="1919288" y="2852738"/>
            <a:ext cx="7848600" cy="3170099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Acesse o SIGAA no menu “Estágio”.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Clique em “Cadastrar Estágio Novo”.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Como procurar os convênios?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</a:pPr>
            <a:r>
              <a:rPr lang="pt-BR"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Digite: CTRL F + nome do local de estágio* (conforme tabela a seguir) OU colocar o nome do local na opção “título” e clicar em buscar.</a:t>
            </a:r>
            <a:endParaRPr sz="2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2424113" y="1700214"/>
            <a:ext cx="1079500" cy="8651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2927351" y="4508501"/>
            <a:ext cx="576263" cy="5048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1" name="Google Shape;151;p5"/>
          <p:cNvGrpSpPr/>
          <p:nvPr/>
        </p:nvGrpSpPr>
        <p:grpSpPr>
          <a:xfrm>
            <a:off x="8904313" y="1772816"/>
            <a:ext cx="834753" cy="1771030"/>
            <a:chOff x="5229" y="2573"/>
            <a:chExt cx="390" cy="979"/>
          </a:xfrm>
        </p:grpSpPr>
        <p:sp>
          <p:nvSpPr>
            <p:cNvPr id="152" name="Google Shape;152;p5"/>
            <p:cNvSpPr/>
            <p:nvPr/>
          </p:nvSpPr>
          <p:spPr>
            <a:xfrm>
              <a:off x="5328" y="2612"/>
              <a:ext cx="229" cy="223"/>
            </a:xfrm>
            <a:custGeom>
              <a:avLst/>
              <a:gdLst/>
              <a:ahLst/>
              <a:cxnLst/>
              <a:rect l="l" t="t" r="r" b="b"/>
              <a:pathLst>
                <a:path w="686" h="671" extrusionOk="0">
                  <a:moveTo>
                    <a:pt x="209" y="283"/>
                  </a:moveTo>
                  <a:lnTo>
                    <a:pt x="269" y="193"/>
                  </a:lnTo>
                  <a:lnTo>
                    <a:pt x="335" y="127"/>
                  </a:lnTo>
                  <a:lnTo>
                    <a:pt x="403" y="45"/>
                  </a:lnTo>
                  <a:lnTo>
                    <a:pt x="485" y="8"/>
                  </a:lnTo>
                  <a:lnTo>
                    <a:pt x="552" y="0"/>
                  </a:lnTo>
                  <a:lnTo>
                    <a:pt x="619" y="22"/>
                  </a:lnTo>
                  <a:lnTo>
                    <a:pt x="656" y="74"/>
                  </a:lnTo>
                  <a:lnTo>
                    <a:pt x="686" y="172"/>
                  </a:lnTo>
                  <a:lnTo>
                    <a:pt x="678" y="275"/>
                  </a:lnTo>
                  <a:lnTo>
                    <a:pt x="649" y="365"/>
                  </a:lnTo>
                  <a:lnTo>
                    <a:pt x="575" y="470"/>
                  </a:lnTo>
                  <a:lnTo>
                    <a:pt x="493" y="544"/>
                  </a:lnTo>
                  <a:lnTo>
                    <a:pt x="403" y="611"/>
                  </a:lnTo>
                  <a:lnTo>
                    <a:pt x="306" y="656"/>
                  </a:lnTo>
                  <a:lnTo>
                    <a:pt x="224" y="671"/>
                  </a:lnTo>
                  <a:lnTo>
                    <a:pt x="187" y="649"/>
                  </a:lnTo>
                  <a:lnTo>
                    <a:pt x="156" y="560"/>
                  </a:lnTo>
                  <a:lnTo>
                    <a:pt x="164" y="441"/>
                  </a:lnTo>
                  <a:lnTo>
                    <a:pt x="22" y="447"/>
                  </a:lnTo>
                  <a:lnTo>
                    <a:pt x="0" y="425"/>
                  </a:lnTo>
                  <a:lnTo>
                    <a:pt x="22" y="380"/>
                  </a:lnTo>
                  <a:lnTo>
                    <a:pt x="172" y="373"/>
                  </a:lnTo>
                  <a:lnTo>
                    <a:pt x="209" y="2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5316" y="2847"/>
              <a:ext cx="159" cy="329"/>
            </a:xfrm>
            <a:custGeom>
              <a:avLst/>
              <a:gdLst/>
              <a:ahLst/>
              <a:cxnLst/>
              <a:rect l="l" t="t" r="r" b="b"/>
              <a:pathLst>
                <a:path w="476" h="986" extrusionOk="0">
                  <a:moveTo>
                    <a:pt x="134" y="83"/>
                  </a:moveTo>
                  <a:lnTo>
                    <a:pt x="201" y="23"/>
                  </a:lnTo>
                  <a:lnTo>
                    <a:pt x="305" y="0"/>
                  </a:lnTo>
                  <a:lnTo>
                    <a:pt x="394" y="15"/>
                  </a:lnTo>
                  <a:lnTo>
                    <a:pt x="461" y="75"/>
                  </a:lnTo>
                  <a:lnTo>
                    <a:pt x="476" y="120"/>
                  </a:lnTo>
                  <a:lnTo>
                    <a:pt x="476" y="179"/>
                  </a:lnTo>
                  <a:lnTo>
                    <a:pt x="447" y="232"/>
                  </a:lnTo>
                  <a:lnTo>
                    <a:pt x="394" y="321"/>
                  </a:lnTo>
                  <a:lnTo>
                    <a:pt x="372" y="426"/>
                  </a:lnTo>
                  <a:lnTo>
                    <a:pt x="365" y="515"/>
                  </a:lnTo>
                  <a:lnTo>
                    <a:pt x="386" y="612"/>
                  </a:lnTo>
                  <a:lnTo>
                    <a:pt x="447" y="702"/>
                  </a:lnTo>
                  <a:lnTo>
                    <a:pt x="468" y="791"/>
                  </a:lnTo>
                  <a:lnTo>
                    <a:pt x="461" y="873"/>
                  </a:lnTo>
                  <a:lnTo>
                    <a:pt x="417" y="941"/>
                  </a:lnTo>
                  <a:lnTo>
                    <a:pt x="357" y="978"/>
                  </a:lnTo>
                  <a:lnTo>
                    <a:pt x="283" y="986"/>
                  </a:lnTo>
                  <a:lnTo>
                    <a:pt x="193" y="986"/>
                  </a:lnTo>
                  <a:lnTo>
                    <a:pt x="127" y="947"/>
                  </a:lnTo>
                  <a:lnTo>
                    <a:pt x="59" y="836"/>
                  </a:lnTo>
                  <a:lnTo>
                    <a:pt x="15" y="739"/>
                  </a:lnTo>
                  <a:lnTo>
                    <a:pt x="0" y="590"/>
                  </a:lnTo>
                  <a:lnTo>
                    <a:pt x="15" y="456"/>
                  </a:lnTo>
                  <a:lnTo>
                    <a:pt x="45" y="314"/>
                  </a:lnTo>
                  <a:lnTo>
                    <a:pt x="90" y="171"/>
                  </a:lnTo>
                  <a:lnTo>
                    <a:pt x="134" y="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5443" y="2858"/>
              <a:ext cx="176" cy="296"/>
            </a:xfrm>
            <a:custGeom>
              <a:avLst/>
              <a:gdLst/>
              <a:ahLst/>
              <a:cxnLst/>
              <a:rect l="l" t="t" r="r" b="b"/>
              <a:pathLst>
                <a:path w="528" h="887" extrusionOk="0">
                  <a:moveTo>
                    <a:pt x="0" y="43"/>
                  </a:moveTo>
                  <a:lnTo>
                    <a:pt x="6" y="6"/>
                  </a:lnTo>
                  <a:lnTo>
                    <a:pt x="88" y="0"/>
                  </a:lnTo>
                  <a:lnTo>
                    <a:pt x="133" y="37"/>
                  </a:lnTo>
                  <a:lnTo>
                    <a:pt x="201" y="133"/>
                  </a:lnTo>
                  <a:lnTo>
                    <a:pt x="289" y="260"/>
                  </a:lnTo>
                  <a:lnTo>
                    <a:pt x="371" y="349"/>
                  </a:lnTo>
                  <a:lnTo>
                    <a:pt x="521" y="513"/>
                  </a:lnTo>
                  <a:lnTo>
                    <a:pt x="528" y="551"/>
                  </a:lnTo>
                  <a:lnTo>
                    <a:pt x="498" y="574"/>
                  </a:lnTo>
                  <a:lnTo>
                    <a:pt x="423" y="603"/>
                  </a:lnTo>
                  <a:lnTo>
                    <a:pt x="320" y="626"/>
                  </a:lnTo>
                  <a:lnTo>
                    <a:pt x="193" y="634"/>
                  </a:lnTo>
                  <a:lnTo>
                    <a:pt x="148" y="640"/>
                  </a:lnTo>
                  <a:lnTo>
                    <a:pt x="133" y="671"/>
                  </a:lnTo>
                  <a:lnTo>
                    <a:pt x="162" y="722"/>
                  </a:lnTo>
                  <a:lnTo>
                    <a:pt x="267" y="812"/>
                  </a:lnTo>
                  <a:lnTo>
                    <a:pt x="342" y="835"/>
                  </a:lnTo>
                  <a:lnTo>
                    <a:pt x="357" y="864"/>
                  </a:lnTo>
                  <a:lnTo>
                    <a:pt x="326" y="887"/>
                  </a:lnTo>
                  <a:lnTo>
                    <a:pt x="260" y="887"/>
                  </a:lnTo>
                  <a:lnTo>
                    <a:pt x="170" y="835"/>
                  </a:lnTo>
                  <a:lnTo>
                    <a:pt x="96" y="761"/>
                  </a:lnTo>
                  <a:lnTo>
                    <a:pt x="51" y="693"/>
                  </a:lnTo>
                  <a:lnTo>
                    <a:pt x="51" y="640"/>
                  </a:lnTo>
                  <a:lnTo>
                    <a:pt x="81" y="603"/>
                  </a:lnTo>
                  <a:lnTo>
                    <a:pt x="125" y="589"/>
                  </a:lnTo>
                  <a:lnTo>
                    <a:pt x="193" y="581"/>
                  </a:lnTo>
                  <a:lnTo>
                    <a:pt x="267" y="581"/>
                  </a:lnTo>
                  <a:lnTo>
                    <a:pt x="357" y="566"/>
                  </a:lnTo>
                  <a:lnTo>
                    <a:pt x="402" y="551"/>
                  </a:lnTo>
                  <a:lnTo>
                    <a:pt x="423" y="529"/>
                  </a:lnTo>
                  <a:lnTo>
                    <a:pt x="416" y="507"/>
                  </a:lnTo>
                  <a:lnTo>
                    <a:pt x="349" y="447"/>
                  </a:lnTo>
                  <a:lnTo>
                    <a:pt x="244" y="342"/>
                  </a:lnTo>
                  <a:lnTo>
                    <a:pt x="148" y="253"/>
                  </a:lnTo>
                  <a:lnTo>
                    <a:pt x="43" y="156"/>
                  </a:lnTo>
                  <a:lnTo>
                    <a:pt x="6" y="88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5328" y="3106"/>
              <a:ext cx="191" cy="446"/>
            </a:xfrm>
            <a:custGeom>
              <a:avLst/>
              <a:gdLst/>
              <a:ahLst/>
              <a:cxnLst/>
              <a:rect l="l" t="t" r="r" b="b"/>
              <a:pathLst>
                <a:path w="573" h="1337" extrusionOk="0">
                  <a:moveTo>
                    <a:pt x="283" y="0"/>
                  </a:moveTo>
                  <a:lnTo>
                    <a:pt x="365" y="15"/>
                  </a:lnTo>
                  <a:lnTo>
                    <a:pt x="402" y="75"/>
                  </a:lnTo>
                  <a:lnTo>
                    <a:pt x="394" y="216"/>
                  </a:lnTo>
                  <a:lnTo>
                    <a:pt x="380" y="366"/>
                  </a:lnTo>
                  <a:lnTo>
                    <a:pt x="380" y="522"/>
                  </a:lnTo>
                  <a:lnTo>
                    <a:pt x="454" y="709"/>
                  </a:lnTo>
                  <a:lnTo>
                    <a:pt x="513" y="844"/>
                  </a:lnTo>
                  <a:lnTo>
                    <a:pt x="544" y="978"/>
                  </a:lnTo>
                  <a:lnTo>
                    <a:pt x="536" y="1097"/>
                  </a:lnTo>
                  <a:lnTo>
                    <a:pt x="536" y="1142"/>
                  </a:lnTo>
                  <a:lnTo>
                    <a:pt x="566" y="1187"/>
                  </a:lnTo>
                  <a:lnTo>
                    <a:pt x="573" y="1232"/>
                  </a:lnTo>
                  <a:lnTo>
                    <a:pt x="552" y="1253"/>
                  </a:lnTo>
                  <a:lnTo>
                    <a:pt x="491" y="1239"/>
                  </a:lnTo>
                  <a:lnTo>
                    <a:pt x="380" y="1224"/>
                  </a:lnTo>
                  <a:lnTo>
                    <a:pt x="246" y="1253"/>
                  </a:lnTo>
                  <a:lnTo>
                    <a:pt x="156" y="1306"/>
                  </a:lnTo>
                  <a:lnTo>
                    <a:pt x="111" y="1337"/>
                  </a:lnTo>
                  <a:lnTo>
                    <a:pt x="67" y="1337"/>
                  </a:lnTo>
                  <a:lnTo>
                    <a:pt x="0" y="1239"/>
                  </a:lnTo>
                  <a:lnTo>
                    <a:pt x="8" y="1224"/>
                  </a:lnTo>
                  <a:lnTo>
                    <a:pt x="142" y="1179"/>
                  </a:lnTo>
                  <a:lnTo>
                    <a:pt x="298" y="1157"/>
                  </a:lnTo>
                  <a:lnTo>
                    <a:pt x="410" y="1150"/>
                  </a:lnTo>
                  <a:lnTo>
                    <a:pt x="476" y="1150"/>
                  </a:lnTo>
                  <a:lnTo>
                    <a:pt x="491" y="1105"/>
                  </a:lnTo>
                  <a:lnTo>
                    <a:pt x="470" y="978"/>
                  </a:lnTo>
                  <a:lnTo>
                    <a:pt x="417" y="844"/>
                  </a:lnTo>
                  <a:lnTo>
                    <a:pt x="335" y="672"/>
                  </a:lnTo>
                  <a:lnTo>
                    <a:pt x="268" y="522"/>
                  </a:lnTo>
                  <a:lnTo>
                    <a:pt x="238" y="388"/>
                  </a:lnTo>
                  <a:lnTo>
                    <a:pt x="230" y="239"/>
                  </a:lnTo>
                  <a:lnTo>
                    <a:pt x="230" y="97"/>
                  </a:lnTo>
                  <a:lnTo>
                    <a:pt x="261" y="38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5234" y="3119"/>
              <a:ext cx="159" cy="370"/>
            </a:xfrm>
            <a:custGeom>
              <a:avLst/>
              <a:gdLst/>
              <a:ahLst/>
              <a:cxnLst/>
              <a:rect l="l" t="t" r="r" b="b"/>
              <a:pathLst>
                <a:path w="476" h="1112" extrusionOk="0">
                  <a:moveTo>
                    <a:pt x="357" y="0"/>
                  </a:moveTo>
                  <a:lnTo>
                    <a:pt x="424" y="0"/>
                  </a:lnTo>
                  <a:lnTo>
                    <a:pt x="447" y="45"/>
                  </a:lnTo>
                  <a:lnTo>
                    <a:pt x="461" y="142"/>
                  </a:lnTo>
                  <a:lnTo>
                    <a:pt x="447" y="246"/>
                  </a:lnTo>
                  <a:lnTo>
                    <a:pt x="410" y="455"/>
                  </a:lnTo>
                  <a:lnTo>
                    <a:pt x="416" y="544"/>
                  </a:lnTo>
                  <a:lnTo>
                    <a:pt x="461" y="724"/>
                  </a:lnTo>
                  <a:lnTo>
                    <a:pt x="476" y="851"/>
                  </a:lnTo>
                  <a:lnTo>
                    <a:pt x="476" y="948"/>
                  </a:lnTo>
                  <a:lnTo>
                    <a:pt x="455" y="970"/>
                  </a:lnTo>
                  <a:lnTo>
                    <a:pt x="387" y="985"/>
                  </a:lnTo>
                  <a:lnTo>
                    <a:pt x="297" y="1007"/>
                  </a:lnTo>
                  <a:lnTo>
                    <a:pt x="209" y="1052"/>
                  </a:lnTo>
                  <a:lnTo>
                    <a:pt x="119" y="1112"/>
                  </a:lnTo>
                  <a:lnTo>
                    <a:pt x="82" y="1112"/>
                  </a:lnTo>
                  <a:lnTo>
                    <a:pt x="0" y="1045"/>
                  </a:lnTo>
                  <a:lnTo>
                    <a:pt x="8" y="1014"/>
                  </a:lnTo>
                  <a:lnTo>
                    <a:pt x="112" y="970"/>
                  </a:lnTo>
                  <a:lnTo>
                    <a:pt x="291" y="925"/>
                  </a:lnTo>
                  <a:lnTo>
                    <a:pt x="373" y="895"/>
                  </a:lnTo>
                  <a:lnTo>
                    <a:pt x="387" y="866"/>
                  </a:lnTo>
                  <a:lnTo>
                    <a:pt x="387" y="739"/>
                  </a:lnTo>
                  <a:lnTo>
                    <a:pt x="357" y="575"/>
                  </a:lnTo>
                  <a:lnTo>
                    <a:pt x="342" y="470"/>
                  </a:lnTo>
                  <a:lnTo>
                    <a:pt x="328" y="306"/>
                  </a:lnTo>
                  <a:lnTo>
                    <a:pt x="320" y="127"/>
                  </a:lnTo>
                  <a:lnTo>
                    <a:pt x="328" y="45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5229" y="2573"/>
              <a:ext cx="261" cy="331"/>
            </a:xfrm>
            <a:custGeom>
              <a:avLst/>
              <a:gdLst/>
              <a:ahLst/>
              <a:cxnLst/>
              <a:rect l="l" t="t" r="r" b="b"/>
              <a:pathLst>
                <a:path w="782" h="991" extrusionOk="0">
                  <a:moveTo>
                    <a:pt x="416" y="991"/>
                  </a:moveTo>
                  <a:lnTo>
                    <a:pt x="453" y="946"/>
                  </a:lnTo>
                  <a:lnTo>
                    <a:pt x="439" y="879"/>
                  </a:lnTo>
                  <a:lnTo>
                    <a:pt x="409" y="790"/>
                  </a:lnTo>
                  <a:lnTo>
                    <a:pt x="297" y="685"/>
                  </a:lnTo>
                  <a:lnTo>
                    <a:pt x="186" y="589"/>
                  </a:lnTo>
                  <a:lnTo>
                    <a:pt x="133" y="484"/>
                  </a:lnTo>
                  <a:lnTo>
                    <a:pt x="111" y="320"/>
                  </a:lnTo>
                  <a:lnTo>
                    <a:pt x="238" y="275"/>
                  </a:lnTo>
                  <a:lnTo>
                    <a:pt x="439" y="253"/>
                  </a:lnTo>
                  <a:lnTo>
                    <a:pt x="521" y="261"/>
                  </a:lnTo>
                  <a:lnTo>
                    <a:pt x="542" y="283"/>
                  </a:lnTo>
                  <a:lnTo>
                    <a:pt x="580" y="246"/>
                  </a:lnTo>
                  <a:lnTo>
                    <a:pt x="566" y="208"/>
                  </a:lnTo>
                  <a:lnTo>
                    <a:pt x="587" y="142"/>
                  </a:lnTo>
                  <a:lnTo>
                    <a:pt x="647" y="82"/>
                  </a:lnTo>
                  <a:lnTo>
                    <a:pt x="692" y="66"/>
                  </a:lnTo>
                  <a:lnTo>
                    <a:pt x="751" y="103"/>
                  </a:lnTo>
                  <a:lnTo>
                    <a:pt x="782" y="66"/>
                  </a:lnTo>
                  <a:lnTo>
                    <a:pt x="729" y="0"/>
                  </a:lnTo>
                  <a:lnTo>
                    <a:pt x="661" y="0"/>
                  </a:lnTo>
                  <a:lnTo>
                    <a:pt x="580" y="37"/>
                  </a:lnTo>
                  <a:lnTo>
                    <a:pt x="528" y="134"/>
                  </a:lnTo>
                  <a:lnTo>
                    <a:pt x="461" y="179"/>
                  </a:lnTo>
                  <a:lnTo>
                    <a:pt x="357" y="193"/>
                  </a:lnTo>
                  <a:lnTo>
                    <a:pt x="170" y="216"/>
                  </a:lnTo>
                  <a:lnTo>
                    <a:pt x="22" y="261"/>
                  </a:lnTo>
                  <a:lnTo>
                    <a:pt x="0" y="298"/>
                  </a:lnTo>
                  <a:lnTo>
                    <a:pt x="14" y="417"/>
                  </a:lnTo>
                  <a:lnTo>
                    <a:pt x="67" y="581"/>
                  </a:lnTo>
                  <a:lnTo>
                    <a:pt x="141" y="716"/>
                  </a:lnTo>
                  <a:lnTo>
                    <a:pt x="215" y="835"/>
                  </a:lnTo>
                  <a:lnTo>
                    <a:pt x="283" y="917"/>
                  </a:lnTo>
                  <a:lnTo>
                    <a:pt x="349" y="976"/>
                  </a:lnTo>
                  <a:lnTo>
                    <a:pt x="416" y="9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"/>
          <p:cNvSpPr/>
          <p:nvPr/>
        </p:nvSpPr>
        <p:spPr>
          <a:xfrm>
            <a:off x="1524000" y="0"/>
            <a:ext cx="8604250" cy="6858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3" name="Google Shape;163;p6"/>
          <p:cNvGraphicFramePr/>
          <p:nvPr/>
        </p:nvGraphicFramePr>
        <p:xfrm>
          <a:off x="1749286" y="181529"/>
          <a:ext cx="9952400" cy="5838520"/>
        </p:xfrm>
        <a:graphic>
          <a:graphicData uri="http://schemas.openxmlformats.org/drawingml/2006/table">
            <a:tbl>
              <a:tblPr firstRow="1" bandRow="1">
                <a:noFill/>
                <a:tableStyleId>{67793943-EBC9-4E0B-90BA-31742F538FC9}</a:tableStyleId>
              </a:tblPr>
              <a:tblGrid>
                <a:gridCol w="570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75"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000" b="1" u="none" strike="noStrike" cap="none">
                          <a:solidFill>
                            <a:schemeClr val="dk2"/>
                          </a:solidFill>
                        </a:rPr>
                        <a:t>PARA PREENCHER LOCAL DE ESTÁGIO</a:t>
                      </a:r>
                      <a:endParaRPr sz="30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NOME DO LOCAL DO ESTÁGIO:</a:t>
                      </a:r>
                      <a:endParaRPr sz="1800" b="1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5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b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 estágios Internos </a:t>
                      </a:r>
                      <a:r>
                        <a:rPr lang="pt-BR" sz="21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(HULW-Unidade Multiprofissional; Clínica-Escola de TO, CIA): 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100"/>
                        <a:buFont typeface="Calibri"/>
                        <a:buNone/>
                      </a:pPr>
                      <a:r>
                        <a:rPr lang="pt-BR" sz="2100" b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Universidade Federal da Paraíba</a:t>
                      </a:r>
                      <a:endParaRPr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libri"/>
                        <a:buNone/>
                      </a:pPr>
                      <a:r>
                        <a:rPr lang="pt-BR" sz="18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HULW também pode aparecer em 🡪 EMPRESA BRASILEIRA DE SERVICOS HOSPITALARES - EBSERH  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2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100"/>
                        <a:buFont typeface="Calibri"/>
                        <a:buNone/>
                      </a:pPr>
                      <a:r>
                        <a:rPr lang="pt-BR" sz="2100" b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 os Estágios Relacionados a Prefeitura de João Pessoa</a:t>
                      </a:r>
                      <a:r>
                        <a:rPr lang="pt-BR" sz="21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CAPSij</a:t>
                      </a:r>
                      <a:endParaRPr sz="21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Prefeitura Municipal de João Pessoa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4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100"/>
                        <a:buFont typeface="Calibri"/>
                        <a:buNone/>
                      </a:pPr>
                      <a:r>
                        <a:rPr lang="pt-BR" sz="2100" b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 os Estágios Relacionados ao Estado da Paraíba: </a:t>
                      </a:r>
                      <a:r>
                        <a:rPr lang="pt-BR" sz="2100" b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CAPS AD Jovem Cidadão e Hospital de Trauma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SECRETARIA DE ESTADO DA SAÚDE DA PARAÍBA - SES PB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4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100"/>
                        <a:buFont typeface="Calibri"/>
                        <a:buNone/>
                      </a:pPr>
                      <a:r>
                        <a:rPr lang="pt-BR" sz="2100" b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 os Estágios Relacionados a Prefeitura de Cabelo</a:t>
                      </a:r>
                      <a:r>
                        <a:rPr lang="pt-BR" sz="21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100"/>
                        <a:buFont typeface="Calibri"/>
                        <a:buNone/>
                      </a:pPr>
                      <a:r>
                        <a:rPr lang="pt-BR" sz="21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Centro de Inclusão 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100"/>
                        <a:buFont typeface="Calibri"/>
                        <a:buNone/>
                      </a:pPr>
                      <a:r>
                        <a:rPr lang="pt-BR" sz="21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Fundo Municipal de Saúde de Cabedelo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4" name="Google Shape;164;p6"/>
          <p:cNvSpPr/>
          <p:nvPr/>
        </p:nvSpPr>
        <p:spPr>
          <a:xfrm>
            <a:off x="7324823" y="3311692"/>
            <a:ext cx="360362" cy="3587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6"/>
          <p:cNvSpPr/>
          <p:nvPr/>
        </p:nvSpPr>
        <p:spPr>
          <a:xfrm>
            <a:off x="7353720" y="2055410"/>
            <a:ext cx="360362" cy="36036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6"/>
          <p:cNvSpPr/>
          <p:nvPr/>
        </p:nvSpPr>
        <p:spPr>
          <a:xfrm>
            <a:off x="7312727" y="5313837"/>
            <a:ext cx="360362" cy="3587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6"/>
          <p:cNvSpPr/>
          <p:nvPr/>
        </p:nvSpPr>
        <p:spPr>
          <a:xfrm>
            <a:off x="7353720" y="4289653"/>
            <a:ext cx="360362" cy="3587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2" name="Google Shape;172;p7"/>
          <p:cNvGraphicFramePr/>
          <p:nvPr/>
        </p:nvGraphicFramePr>
        <p:xfrm>
          <a:off x="1749286" y="181529"/>
          <a:ext cx="9952400" cy="6175480"/>
        </p:xfrm>
        <a:graphic>
          <a:graphicData uri="http://schemas.openxmlformats.org/drawingml/2006/table">
            <a:tbl>
              <a:tblPr firstRow="1" bandRow="1">
                <a:noFill/>
                <a:tableStyleId>{67793943-EBC9-4E0B-90BA-31742F538FC9}</a:tableStyleId>
              </a:tblPr>
              <a:tblGrid>
                <a:gridCol w="570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75"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000" b="1">
                          <a:solidFill>
                            <a:schemeClr val="dk2"/>
                          </a:solidFill>
                        </a:rPr>
                        <a:t>PARA PREENCHER LOCAL DE ESTÁGIO</a:t>
                      </a:r>
                      <a:endParaRPr sz="3000" b="1">
                        <a:solidFill>
                          <a:schemeClr val="dk2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NOME DO LOCAL DO ESTÁGIO:</a:t>
                      </a:r>
                      <a:endParaRPr sz="1800" b="1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5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b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Clínica Fono com Amor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3864"/>
                        </a:buClr>
                        <a:buSzPts val="2100"/>
                        <a:buFont typeface="Calibri"/>
                        <a:buNone/>
                      </a:pPr>
                      <a:r>
                        <a:rPr lang="pt-BR" sz="2100" b="0" i="0">
                          <a:solidFill>
                            <a:srgbClr val="1F38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CLINICA DE FONOAUDIOLOGIA COM AMOR LTDA</a:t>
                      </a:r>
                      <a:endParaRPr sz="2100" b="0" i="0" u="none" strike="noStrike" cap="none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2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100"/>
                        <a:buFont typeface="Calibri"/>
                        <a:buNone/>
                      </a:pPr>
                      <a:r>
                        <a:rPr lang="pt-BR" sz="2100" b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Clínica Sentidos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 i="0">
                          <a:solidFill>
                            <a:srgbClr val="1F38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MAKÁRIOS CENTRO CLINICO DE SERVIÇOS TERAPEUTICOS E INTERATIVOS</a:t>
                      </a:r>
                      <a:endParaRPr sz="2100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4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100"/>
                        <a:buFont typeface="Calibri"/>
                        <a:buNone/>
                      </a:pPr>
                      <a:r>
                        <a:rPr lang="pt-BR" sz="2100" b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Clínica Estima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 i="0">
                          <a:solidFill>
                            <a:srgbClr val="1F38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ESPAÇO TERAPÊUTICO INTEGRADO A MÚLTIPLAS ATIVIDADES LTDA</a:t>
                      </a:r>
                      <a:endParaRPr sz="2100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4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100"/>
                        <a:buFont typeface="Calibri"/>
                        <a:buNone/>
                      </a:pPr>
                      <a:r>
                        <a:rPr lang="pt-BR" sz="2100" b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Instituto dos Cegos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endParaRPr sz="2100" b="1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endParaRPr sz="2100" b="1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3864"/>
                        </a:buClr>
                        <a:buSzPts val="1800"/>
                        <a:buFont typeface="Calibri"/>
                        <a:buNone/>
                      </a:pPr>
                      <a:r>
                        <a:rPr lang="pt-BR" sz="1800" b="1" i="0">
                          <a:solidFill>
                            <a:srgbClr val="1F38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FUNAD</a:t>
                      </a:r>
                      <a:endParaRPr sz="2100" b="1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0" i="0">
                          <a:solidFill>
                            <a:srgbClr val="1F38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INSTITUTO DOS CEGOS DA PARAÍBA ADALGISA CUNHA – ICPAC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 i="0">
                          <a:solidFill>
                            <a:srgbClr val="1F38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FUNDAÇÃO CENTRO INTEGRADO DE APOIO AO PORTADOR DE DEFICIÊNCIA-FUNAD</a:t>
                      </a:r>
                      <a:endParaRPr sz="2000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3" name="Google Shape;173;p7"/>
          <p:cNvSpPr/>
          <p:nvPr/>
        </p:nvSpPr>
        <p:spPr>
          <a:xfrm>
            <a:off x="7241693" y="2787572"/>
            <a:ext cx="360362" cy="3587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7241693" y="1386249"/>
            <a:ext cx="360362" cy="36036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7241693" y="4839564"/>
            <a:ext cx="360362" cy="3587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7"/>
          <p:cNvSpPr/>
          <p:nvPr/>
        </p:nvSpPr>
        <p:spPr>
          <a:xfrm>
            <a:off x="7324823" y="3891040"/>
            <a:ext cx="360362" cy="3587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7"/>
          <p:cNvSpPr/>
          <p:nvPr/>
        </p:nvSpPr>
        <p:spPr>
          <a:xfrm>
            <a:off x="7168191" y="5707412"/>
            <a:ext cx="360362" cy="3587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"/>
          <p:cNvSpPr/>
          <p:nvPr/>
        </p:nvSpPr>
        <p:spPr>
          <a:xfrm>
            <a:off x="1524000" y="0"/>
            <a:ext cx="8604250" cy="6858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8"/>
          <p:cNvSpPr txBox="1">
            <a:spLocks noGrp="1"/>
          </p:cNvSpPr>
          <p:nvPr>
            <p:ph type="body" idx="1"/>
          </p:nvPr>
        </p:nvSpPr>
        <p:spPr>
          <a:xfrm>
            <a:off x="1919288" y="99893"/>
            <a:ext cx="80645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sz="2800" b="1"/>
              <a:t>ANEXO 1 – RESPONSÁVEL PELA ASSINATURA NOS LOCAIS DE ESTÁGIO </a:t>
            </a:r>
            <a:endParaRPr sz="3000" b="1"/>
          </a:p>
        </p:txBody>
      </p:sp>
      <p:graphicFrame>
        <p:nvGraphicFramePr>
          <p:cNvPr id="184" name="Google Shape;184;p8"/>
          <p:cNvGraphicFramePr/>
          <p:nvPr>
            <p:extLst>
              <p:ext uri="{D42A27DB-BD31-4B8C-83A1-F6EECF244321}">
                <p14:modId xmlns:p14="http://schemas.microsoft.com/office/powerpoint/2010/main" val="3030551259"/>
              </p:ext>
            </p:extLst>
          </p:nvPr>
        </p:nvGraphicFramePr>
        <p:xfrm>
          <a:off x="2784606" y="1121509"/>
          <a:ext cx="6403639" cy="5629948"/>
        </p:xfrm>
        <a:graphic>
          <a:graphicData uri="http://schemas.openxmlformats.org/drawingml/2006/table">
            <a:tbl>
              <a:tblPr>
                <a:noFill/>
                <a:tableStyleId>{8DD87222-143D-4AC8-B78A-0046DEE6D49E}</a:tableStyleId>
              </a:tblPr>
              <a:tblGrid>
                <a:gridCol w="2832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0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919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libri"/>
                        <a:buNone/>
                      </a:pPr>
                      <a:r>
                        <a:rPr lang="pt-BR" sz="1800" b="1" i="0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LOCAL</a:t>
                      </a:r>
                      <a:endParaRPr/>
                    </a:p>
                  </a:txBody>
                  <a:tcPr marL="91450" marR="91450" marT="45400" marB="454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libri"/>
                        <a:buNone/>
                      </a:pPr>
                      <a:r>
                        <a:rPr lang="pt-BR" sz="1800" b="1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RESPONSÁVEL PELA UNIDADE CONCEDENTE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Calibri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(QUEM ASSINA O TCE)</a:t>
                      </a:r>
                      <a:endParaRPr sz="1200" b="1" i="0" u="none" strike="noStrike" cap="none" dirty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400" marB="45400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71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Calibri"/>
                        <a:buNone/>
                      </a:pPr>
                      <a:r>
                        <a:rPr lang="pt-BR" sz="1600" b="1" i="0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CIA – Comitê de Inclusão e Acessibilidade</a:t>
                      </a:r>
                      <a:endParaRPr/>
                    </a:p>
                  </a:txBody>
                  <a:tcPr marL="91450" marR="91450" marT="45400" marB="454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MARIA NATÁLIA SANTOS CALHEIROS OU NIELSON FIRMINO</a:t>
                      </a:r>
                      <a:endParaRPr dirty="0"/>
                    </a:p>
                  </a:txBody>
                  <a:tcPr marL="91450" marR="91450" marT="45400" marB="45400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71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Calibri"/>
                        <a:buNone/>
                      </a:pPr>
                      <a:r>
                        <a:rPr lang="pt-BR" sz="1600" b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FUNAD – CODAFI </a:t>
                      </a:r>
                      <a:endParaRPr sz="1600" b="1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1" i="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400" marB="454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Calibri"/>
                        <a:buNone/>
                      </a:pPr>
                      <a:r>
                        <a:rPr lang="pt-BR" sz="1600" b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ROSA HELENA VASCONCELOS</a:t>
                      </a:r>
                      <a:endParaRPr sz="16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0" i="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400" marB="45400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034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INSTITUTO DOS CEGOS DA PARAÍBA ADALGISA CUNHA - ICPAC</a:t>
                      </a:r>
                      <a:endParaRPr/>
                    </a:p>
                  </a:txBody>
                  <a:tcPr marL="91450" marR="91450" marT="45675" marB="4567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VALÉRIA CAVALCANTI</a:t>
                      </a:r>
                      <a:endParaRPr sz="16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675" marB="45675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Fono com Amor</a:t>
                      </a:r>
                      <a:endParaRPr/>
                    </a:p>
                  </a:txBody>
                  <a:tcPr marL="91450" marR="91450" marT="45675" marB="4567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dirty="0">
                          <a:solidFill>
                            <a:srgbClr val="1F38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TATIANNA MARIA MEDEIROS WANDERLEY  ou sua representante</a:t>
                      </a:r>
                      <a:endParaRPr sz="1600" dirty="0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675" marB="45675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034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Estima Clínica</a:t>
                      </a:r>
                      <a:endParaRPr/>
                    </a:p>
                  </a:txBody>
                  <a:tcPr marL="91450" marR="91450" marT="45675" marB="4567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3864"/>
                        </a:buClr>
                        <a:buSzPts val="1600"/>
                        <a:buFont typeface="Calibri"/>
                        <a:buNone/>
                      </a:pPr>
                      <a:r>
                        <a:rPr lang="pt-BR" sz="1600" b="0" i="0" dirty="0">
                          <a:solidFill>
                            <a:srgbClr val="1F38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FABIO BEZERRA DE CARVALHO ou seu representante</a:t>
                      </a:r>
                      <a:endParaRPr sz="1600" dirty="0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675" marB="45675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8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Clínica Escola de TO</a:t>
                      </a:r>
                      <a:endParaRPr/>
                    </a:p>
                  </a:txBody>
                  <a:tcPr marL="91450" marR="91450" marT="45675" marB="4567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Nadja Cavalcanti</a:t>
                      </a:r>
                      <a:endParaRPr/>
                    </a:p>
                  </a:txBody>
                  <a:tcPr marL="91450" marR="91450" marT="45675" marB="45675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8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Clínica Sentidos</a:t>
                      </a:r>
                      <a:endParaRPr/>
                    </a:p>
                  </a:txBody>
                  <a:tcPr marL="91450" marR="91450" marT="45675" marB="4567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dirty="0">
                          <a:solidFill>
                            <a:srgbClr val="1F38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IRCLEBSON MARCIO RAMOS NOBRE  ou seu representante</a:t>
                      </a:r>
                      <a:endParaRPr sz="1600" dirty="0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675" marB="45675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"/>
          <p:cNvSpPr txBox="1">
            <a:spLocks noGrp="1"/>
          </p:cNvSpPr>
          <p:nvPr>
            <p:ph type="body" idx="1"/>
          </p:nvPr>
        </p:nvSpPr>
        <p:spPr>
          <a:xfrm>
            <a:off x="5150678" y="1268852"/>
            <a:ext cx="6405217" cy="4692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24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sz="2400"/>
              <a:t>Setores responsáveis por assinar os Termos de Compromisso de Estágio na </a:t>
            </a:r>
            <a:r>
              <a:rPr lang="pt-BR" sz="2400" b="1"/>
              <a:t>Secretaria de Saúde da Prefeitura de João Pessoa, na Secretaria de Saúde do município de Cabedelo, HULW </a:t>
            </a:r>
            <a:r>
              <a:rPr lang="pt-BR" sz="2400"/>
              <a:t>🡪 o contato é feito pela Coordenação de Estágio, pois estes serviços não recebem estudantes.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sz="2400" b="1"/>
              <a:t>Hospital de Trauma, FUNAD e CAPS AD Jovem Cidadão são serviços do governo do Estado da Paraíba </a:t>
            </a:r>
            <a:r>
              <a:rPr lang="pt-BR" sz="2400"/>
              <a:t>requerem documentação adicional que será enviada individualmente para quem fará estágio nestes campos.</a:t>
            </a:r>
            <a:endParaRPr sz="2400"/>
          </a:p>
        </p:txBody>
      </p:sp>
      <p:pic>
        <p:nvPicPr>
          <p:cNvPr id="190" name="Google Shape;19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7652" y="2347721"/>
            <a:ext cx="3608939" cy="307428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9"/>
          <p:cNvSpPr txBox="1"/>
          <p:nvPr/>
        </p:nvSpPr>
        <p:spPr>
          <a:xfrm>
            <a:off x="3260036" y="400922"/>
            <a:ext cx="8295860" cy="86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pt-BR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ANEXO 1 – RESPONSÁVEL PELA ASSINATURA NOS LOCAIS DE ESTÁGIO </a:t>
            </a:r>
            <a:endParaRPr sz="3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1470</Words>
  <Application>Microsoft Office PowerPoint</Application>
  <PresentationFormat>Widescreen</PresentationFormat>
  <Paragraphs>173</Paragraphs>
  <Slides>23</Slides>
  <Notes>23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Arial</vt:lpstr>
      <vt:lpstr>Arial Rounded</vt:lpstr>
      <vt:lpstr>Bahnschrift SemiBold</vt:lpstr>
      <vt:lpstr>Calibri</vt:lpstr>
      <vt:lpstr>Noto Sans Symbols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Clarice Ribeiro</dc:creator>
  <cp:lastModifiedBy>Natalia Santos</cp:lastModifiedBy>
  <cp:revision>1</cp:revision>
  <dcterms:created xsi:type="dcterms:W3CDTF">2022-02-01T18:48:04Z</dcterms:created>
  <dcterms:modified xsi:type="dcterms:W3CDTF">2023-11-17T18:08:03Z</dcterms:modified>
</cp:coreProperties>
</file>